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sldIdLst>
    <p:sldId id="287" r:id="rId2"/>
    <p:sldId id="256" r:id="rId3"/>
    <p:sldId id="257" r:id="rId4"/>
    <p:sldId id="288" r:id="rId5"/>
    <p:sldId id="258" r:id="rId6"/>
    <p:sldId id="259" r:id="rId7"/>
    <p:sldId id="260" r:id="rId8"/>
    <p:sldId id="262" r:id="rId9"/>
    <p:sldId id="264" r:id="rId10"/>
    <p:sldId id="265" r:id="rId11"/>
    <p:sldId id="261" r:id="rId12"/>
    <p:sldId id="266" r:id="rId13"/>
    <p:sldId id="263" r:id="rId14"/>
    <p:sldId id="267" r:id="rId15"/>
    <p:sldId id="268" r:id="rId16"/>
    <p:sldId id="269" r:id="rId17"/>
    <p:sldId id="270" r:id="rId18"/>
    <p:sldId id="271" r:id="rId19"/>
    <p:sldId id="272" r:id="rId20"/>
    <p:sldId id="273" r:id="rId21"/>
    <p:sldId id="276" r:id="rId22"/>
    <p:sldId id="289" r:id="rId23"/>
    <p:sldId id="275" r:id="rId24"/>
    <p:sldId id="277" r:id="rId25"/>
    <p:sldId id="278" r:id="rId26"/>
    <p:sldId id="279" r:id="rId27"/>
    <p:sldId id="286" r:id="rId28"/>
    <p:sldId id="291" r:id="rId2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C2F2F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4660"/>
  </p:normalViewPr>
  <p:slideViewPr>
    <p:cSldViewPr snapToGrid="0">
      <p:cViewPr varScale="1">
        <p:scale>
          <a:sx n="73" d="100"/>
          <a:sy n="73" d="100"/>
        </p:scale>
        <p:origin x="-636"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63103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2917306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pt-BR" smtClean="0"/>
              <a:t>Clique para editar o título mestre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3738715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1544078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pt-BR" smtClean="0"/>
              <a:t>Clique para editar o título mestre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3757419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1557072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845127" y="2507550"/>
            <a:ext cx="5156200" cy="3680525"/>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6172200" y="2507550"/>
            <a:ext cx="5181601" cy="3680525"/>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7" name="Date Placeholder 6"/>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8FDFCA1E-A25C-4E2B-A7D4-A902220D5DB8}" type="slidenum">
              <a:rPr lang="pt-BR" smtClean="0"/>
              <a:pPr/>
              <a:t>‹nº›</a:t>
            </a:fld>
            <a:endParaRPr lang="pt-BR"/>
          </a:p>
        </p:txBody>
      </p:sp>
      <p:sp>
        <p:nvSpPr>
          <p:cNvPr id="10" name="Title 9"/>
          <p:cNvSpPr>
            <a:spLocks noGrp="1"/>
          </p:cNvSpPr>
          <p:nvPr>
            <p:ph type="title"/>
          </p:nvPr>
        </p:nvSpPr>
        <p:spPr/>
        <p:txBody>
          <a:bodyPr/>
          <a:lstStyle/>
          <a:p>
            <a:r>
              <a:rPr lang="pt-BR" smtClean="0"/>
              <a:t>Clique para editar o título mestre</a:t>
            </a:r>
            <a:endParaRPr lang="en-US" dirty="0"/>
          </a:p>
        </p:txBody>
      </p:sp>
    </p:spTree>
    <p:extLst>
      <p:ext uri="{BB962C8B-B14F-4D97-AF65-F5344CB8AC3E}">
        <p14:creationId xmlns:p14="http://schemas.microsoft.com/office/powerpoint/2010/main" xmlns="" val="4131440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8FDFCA1E-A25C-4E2B-A7D4-A902220D5DB8}" type="slidenum">
              <a:rPr lang="pt-BR" smtClean="0"/>
              <a:pPr/>
              <a:t>‹nº›</a:t>
            </a:fld>
            <a:endParaRPr lang="pt-BR"/>
          </a:p>
        </p:txBody>
      </p:sp>
      <p:sp>
        <p:nvSpPr>
          <p:cNvPr id="6" name="Title 5"/>
          <p:cNvSpPr>
            <a:spLocks noGrp="1"/>
          </p:cNvSpPr>
          <p:nvPr>
            <p:ph type="title"/>
          </p:nvPr>
        </p:nvSpPr>
        <p:spPr/>
        <p:txBody>
          <a:bodyPr/>
          <a:lstStyle/>
          <a:p>
            <a:r>
              <a:rPr lang="pt-BR" smtClean="0"/>
              <a:t>Clique para editar o título mestre</a:t>
            </a:r>
            <a:endParaRPr lang="en-US"/>
          </a:p>
        </p:txBody>
      </p:sp>
    </p:spTree>
    <p:extLst>
      <p:ext uri="{BB962C8B-B14F-4D97-AF65-F5344CB8AC3E}">
        <p14:creationId xmlns:p14="http://schemas.microsoft.com/office/powerpoint/2010/main" xmlns="" val="268889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633446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pt-BR" smtClean="0"/>
              <a:t>Clique para editar o título mestre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3207626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pt-BR" smtClean="0"/>
              <a:t>Clique para editar o título mestre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71509D84-0069-468F-BEE4-98852BDA1F7F}" type="datetimeFigureOut">
              <a:rPr lang="pt-BR" smtClean="0"/>
              <a:pPr/>
              <a:t>30/07/2018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644814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71509D84-0069-468F-BEE4-98852BDA1F7F}" type="datetimeFigureOut">
              <a:rPr lang="pt-BR" smtClean="0"/>
              <a:pPr/>
              <a:t>30/07/2018</a:t>
            </a:fld>
            <a:endParaRPr lang="pt-B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pt-BR"/>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FDFCA1E-A25C-4E2B-A7D4-A902220D5DB8}" type="slidenum">
              <a:rPr lang="pt-BR" smtClean="0"/>
              <a:pPr/>
              <a:t>‹nº›</a:t>
            </a:fld>
            <a:endParaRPr lang="pt-BR"/>
          </a:p>
        </p:txBody>
      </p:sp>
    </p:spTree>
    <p:extLst>
      <p:ext uri="{BB962C8B-B14F-4D97-AF65-F5344CB8AC3E}">
        <p14:creationId xmlns:p14="http://schemas.microsoft.com/office/powerpoint/2010/main" xmlns="" val="1825731361"/>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5127" y="365759"/>
            <a:ext cx="10515600" cy="1862285"/>
          </a:xfrm>
          <a:solidFill>
            <a:schemeClr val="accent2">
              <a:lumMod val="50000"/>
            </a:schemeClr>
          </a:solidFill>
          <a:scene3d>
            <a:camera prst="perspectiveRelaxedModerately"/>
            <a:lightRig rig="threePt" dir="t"/>
          </a:scene3d>
        </p:spPr>
        <p:txBody>
          <a:bodyPr/>
          <a:lstStyle/>
          <a:p>
            <a:pPr algn="ctr"/>
            <a:r>
              <a:rPr lang="pt-BR" dirty="0" smtClean="0">
                <a:latin typeface="Algerian" panose="04020705040A02060702" pitchFamily="82" charset="0"/>
              </a:rPr>
              <a:t>AUDIÊNCIA PÚBLICA</a:t>
            </a:r>
            <a:endParaRPr lang="pt-BR" dirty="0">
              <a:latin typeface="Algerian" panose="04020705040A02060702" pitchFamily="82" charset="0"/>
            </a:endParaRPr>
          </a:p>
        </p:txBody>
      </p:sp>
      <p:pic>
        <p:nvPicPr>
          <p:cNvPr id="5" name="Imagem 4" descr="Imagem relacionada"/>
          <p:cNvPicPr/>
          <p:nvPr/>
        </p:nvPicPr>
        <p:blipFill>
          <a:blip r:embed="rId2" cstate="print"/>
          <a:srcRect/>
          <a:stretch>
            <a:fillRect/>
          </a:stretch>
        </p:blipFill>
        <p:spPr bwMode="auto">
          <a:xfrm>
            <a:off x="2299063" y="2090057"/>
            <a:ext cx="7471954" cy="3871775"/>
          </a:xfrm>
          <a:prstGeom prst="rect">
            <a:avLst/>
          </a:prstGeom>
          <a:ln>
            <a:noFill/>
          </a:ln>
          <a:effectLst>
            <a:softEdge rad="112500"/>
          </a:effectLst>
        </p:spPr>
      </p:pic>
    </p:spTree>
    <p:extLst>
      <p:ext uri="{BB962C8B-B14F-4D97-AF65-F5344CB8AC3E}">
        <p14:creationId xmlns:p14="http://schemas.microsoft.com/office/powerpoint/2010/main" xmlns="" val="18053803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275008"/>
          </a:xfrm>
          <a:solidFill>
            <a:schemeClr val="accent2">
              <a:lumMod val="75000"/>
            </a:schemeClr>
          </a:solidFill>
        </p:spPr>
        <p:txBody>
          <a:bodyPr/>
          <a:lstStyle/>
          <a:p>
            <a:pPr algn="ctr"/>
            <a:r>
              <a:rPr lang="pt-BR" b="1" dirty="0" smtClean="0"/>
              <a:t>Meta 4</a:t>
            </a:r>
            <a:endParaRPr lang="pt-BR"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231820" y="1828800"/>
            <a:ext cx="11539470" cy="4351337"/>
          </a:xfrm>
        </p:spPr>
        <p:txBody>
          <a:bodyPr/>
          <a:lstStyle/>
          <a:p>
            <a:pPr lvl="0"/>
            <a:r>
              <a:rPr lang="pt-BR" b="1" dirty="0"/>
              <a:t>Meta </a:t>
            </a:r>
            <a:r>
              <a:rPr lang="pt-BR" b="1" dirty="0" smtClean="0"/>
              <a:t>04 (META 6 DO PNE): </a:t>
            </a:r>
            <a:r>
              <a:rPr lang="pt-BR" dirty="0" smtClean="0"/>
              <a:t>Oferecer educação em tempo integral em até 50% das escolas públicas de educação básica</a:t>
            </a:r>
          </a:p>
          <a:p>
            <a:endParaRPr lang="pt-BR" dirty="0"/>
          </a:p>
          <a:p>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710949149"/>
              </p:ext>
            </p:extLst>
          </p:nvPr>
        </p:nvGraphicFramePr>
        <p:xfrm>
          <a:off x="605306" y="3307045"/>
          <a:ext cx="10947043" cy="2601531"/>
        </p:xfrm>
        <a:graphic>
          <a:graphicData uri="http://schemas.openxmlformats.org/drawingml/2006/table">
            <a:tbl>
              <a:tblPr firstRow="1" bandRow="1">
                <a:tableStyleId>{5C22544A-7EE6-4342-B048-85BDC9FD1C3A}</a:tableStyleId>
              </a:tblPr>
              <a:tblGrid>
                <a:gridCol w="7709092"/>
                <a:gridCol w="1383394"/>
                <a:gridCol w="1854557"/>
              </a:tblGrid>
              <a:tr h="757028">
                <a:tc>
                  <a:txBody>
                    <a:bodyPr/>
                    <a:lstStyle/>
                    <a:p>
                      <a:r>
                        <a:rPr lang="pt-BR" sz="1800" b="0" dirty="0" smtClean="0">
                          <a:solidFill>
                            <a:schemeClr val="tx1"/>
                          </a:solidFill>
                          <a:latin typeface="Arial" panose="020B0604020202020204" pitchFamily="34" charset="0"/>
                          <a:cs typeface="Arial" panose="020B0604020202020204" pitchFamily="34" charset="0"/>
                        </a:rPr>
                        <a:t>Percentual de alunos da educação básica pública em tempo integral</a:t>
                      </a:r>
                      <a:endParaRPr lang="pt-BR" sz="18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sz="1800" b="0" dirty="0" smtClean="0">
                          <a:solidFill>
                            <a:schemeClr val="tx1"/>
                          </a:solidFill>
                          <a:latin typeface="Arial" panose="020B0604020202020204" pitchFamily="34" charset="0"/>
                          <a:cs typeface="Arial" panose="020B0604020202020204" pitchFamily="34" charset="0"/>
                        </a:rPr>
                        <a:t>Prevista</a:t>
                      </a:r>
                      <a:r>
                        <a:rPr lang="pt-BR" sz="1800" dirty="0" smtClean="0">
                          <a:latin typeface="Arial" panose="020B0604020202020204" pitchFamily="34" charset="0"/>
                          <a:cs typeface="Arial" panose="020B0604020202020204" pitchFamily="34" charset="0"/>
                        </a:rPr>
                        <a:t> </a:t>
                      </a:r>
                    </a:p>
                    <a:p>
                      <a:pPr algn="ctr"/>
                      <a:r>
                        <a:rPr lang="pt-BR" sz="1800" b="0" dirty="0" smtClean="0">
                          <a:solidFill>
                            <a:schemeClr val="tx1"/>
                          </a:solidFill>
                          <a:latin typeface="Arial" panose="020B0604020202020204" pitchFamily="34" charset="0"/>
                          <a:cs typeface="Arial" panose="020B0604020202020204" pitchFamily="34" charset="0"/>
                        </a:rPr>
                        <a:t>25%</a:t>
                      </a:r>
                      <a:endParaRPr lang="pt-BR" sz="18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sz="1800" b="0" dirty="0" smtClean="0">
                          <a:solidFill>
                            <a:schemeClr val="tx1"/>
                          </a:solidFill>
                          <a:latin typeface="Arial" panose="020B0604020202020204" pitchFamily="34" charset="0"/>
                          <a:cs typeface="Arial" panose="020B0604020202020204" pitchFamily="34" charset="0"/>
                        </a:rPr>
                        <a:t>Situação Atual</a:t>
                      </a:r>
                    </a:p>
                    <a:p>
                      <a:r>
                        <a:rPr lang="pt-BR" sz="1800" b="0" dirty="0" smtClean="0">
                          <a:solidFill>
                            <a:schemeClr val="tx1"/>
                          </a:solidFill>
                          <a:latin typeface="Arial" panose="020B0604020202020204" pitchFamily="34" charset="0"/>
                          <a:cs typeface="Arial" panose="020B0604020202020204" pitchFamily="34" charset="0"/>
                        </a:rPr>
                        <a:t>17,5%</a:t>
                      </a:r>
                      <a:endParaRPr lang="pt-BR" sz="18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1405908">
                <a:tc>
                  <a:txBody>
                    <a:bodyPr/>
                    <a:lstStyle/>
                    <a:p>
                      <a:r>
                        <a:rPr lang="pt-BR" sz="1800" dirty="0" smtClean="0">
                          <a:latin typeface="Arial" panose="020B0604020202020204" pitchFamily="34" charset="0"/>
                          <a:cs typeface="Arial" panose="020B0604020202020204" pitchFamily="34" charset="0"/>
                        </a:rPr>
                        <a:t>Escolas públicas com ao menos um aluno que permanece no mínimo 7 horas diárias em atividades escolares .</a:t>
                      </a:r>
                      <a:endParaRPr lang="pt-BR" sz="1800"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pt-BR" sz="1800" dirty="0" smtClean="0">
                          <a:latin typeface="Arial" panose="020B0604020202020204" pitchFamily="34" charset="0"/>
                          <a:cs typeface="Arial" panose="020B0604020202020204" pitchFamily="34" charset="0"/>
                        </a:rPr>
                        <a:t>50%</a:t>
                      </a:r>
                      <a:endParaRPr lang="pt-BR" sz="1800" dirty="0">
                        <a:latin typeface="Arial" panose="020B0604020202020204" pitchFamily="34" charset="0"/>
                        <a:cs typeface="Arial" panose="020B0604020202020204" pitchFamily="34" charset="0"/>
                      </a:endParaRPr>
                    </a:p>
                  </a:txBody>
                  <a:tcPr/>
                </a:tc>
                <a:tc>
                  <a:txBody>
                    <a:bodyPr/>
                    <a:lstStyle/>
                    <a:p>
                      <a:r>
                        <a:rPr lang="pt-BR" sz="1800" b="0" dirty="0" smtClean="0">
                          <a:solidFill>
                            <a:schemeClr val="tx1"/>
                          </a:solidFill>
                          <a:latin typeface="Arial" panose="020B0604020202020204" pitchFamily="34" charset="0"/>
                          <a:cs typeface="Arial" panose="020B0604020202020204" pitchFamily="34" charset="0"/>
                        </a:rPr>
                        <a:t>83,3%</a:t>
                      </a:r>
                      <a:endParaRPr lang="pt-BR" sz="1800" b="0" dirty="0">
                        <a:solidFill>
                          <a:schemeClr val="tx1"/>
                        </a:solidFill>
                        <a:latin typeface="Arial" panose="020B0604020202020204" pitchFamily="34" charset="0"/>
                        <a:cs typeface="Arial" panose="020B0604020202020204" pitchFamily="34" charset="0"/>
                      </a:endParaRPr>
                    </a:p>
                  </a:txBody>
                  <a:tcPr/>
                </a:tc>
              </a:tr>
              <a:tr h="438595">
                <a:tc>
                  <a:txBody>
                    <a:bodyPr/>
                    <a:lstStyle/>
                    <a:p>
                      <a:endParaRPr lang="pt-BR" sz="1800" b="1" dirty="0">
                        <a:solidFill>
                          <a:srgbClr val="FF0000"/>
                        </a:solidFill>
                        <a:latin typeface="Arial" panose="020B0604020202020204" pitchFamily="34" charset="0"/>
                        <a:cs typeface="Arial" panose="020B0604020202020204" pitchFamily="34" charset="0"/>
                      </a:endParaRPr>
                    </a:p>
                  </a:txBody>
                  <a:tcPr/>
                </a:tc>
                <a:tc>
                  <a:txBody>
                    <a:bodyPr/>
                    <a:lstStyle/>
                    <a:p>
                      <a:pPr algn="ctr"/>
                      <a:endParaRPr lang="pt-BR" sz="1800" dirty="0">
                        <a:latin typeface="Arial" panose="020B0604020202020204" pitchFamily="34" charset="0"/>
                        <a:cs typeface="Arial" panose="020B0604020202020204" pitchFamily="34" charset="0"/>
                      </a:endParaRPr>
                    </a:p>
                  </a:txBody>
                  <a:tcPr/>
                </a:tc>
                <a:tc>
                  <a:txBody>
                    <a:bodyPr/>
                    <a:lstStyle/>
                    <a:p>
                      <a:endParaRPr lang="pt-BR" sz="1800" b="0" dirty="0">
                        <a:solidFill>
                          <a:schemeClr val="tx1"/>
                        </a:solidFill>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xmlns="" val="3993852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65760"/>
            <a:ext cx="12191999" cy="1063795"/>
          </a:xfrm>
          <a:solidFill>
            <a:schemeClr val="accent2">
              <a:lumMod val="75000"/>
            </a:schemeClr>
          </a:solidFill>
        </p:spPr>
        <p:txBody>
          <a:bodyPr/>
          <a:lstStyle/>
          <a:p>
            <a:pPr algn="ctr"/>
            <a:r>
              <a:rPr lang="pt-BR" b="1" dirty="0" smtClean="0"/>
              <a:t>Meta 5</a:t>
            </a:r>
            <a:endParaRPr lang="pt-BR" dirty="0"/>
          </a:p>
        </p:txBody>
      </p:sp>
      <p:sp>
        <p:nvSpPr>
          <p:cNvPr id="11" name="Espaço Reservado para Conteúdo 10"/>
          <p:cNvSpPr>
            <a:spLocks noGrp="1"/>
          </p:cNvSpPr>
          <p:nvPr>
            <p:ph idx="1"/>
          </p:nvPr>
        </p:nvSpPr>
        <p:spPr>
          <a:xfrm>
            <a:off x="309093" y="1828800"/>
            <a:ext cx="11051634" cy="4351337"/>
          </a:xfrm>
        </p:spPr>
        <p:txBody>
          <a:bodyPr/>
          <a:lstStyle/>
          <a:p>
            <a:pPr lvl="0"/>
            <a:r>
              <a:rPr lang="pt-BR" b="1" dirty="0" smtClean="0"/>
              <a:t>Meta 5 (META 3 DO PNE)-</a:t>
            </a:r>
            <a:r>
              <a:rPr lang="pt-BR" dirty="0" smtClean="0"/>
              <a:t>Universalizar, até 2016, o atendimento escolar para toda a população de 15 a 17 anos e elevar, até 2020, a taxa líquida de matrículas no ensino médio para 85%, nesta faixa etária.</a:t>
            </a:r>
          </a:p>
          <a:p>
            <a:endParaRPr lang="pt-BR" dirty="0"/>
          </a:p>
          <a:p>
            <a:endParaRPr lang="pt-BR" dirty="0"/>
          </a:p>
        </p:txBody>
      </p:sp>
      <p:graphicFrame>
        <p:nvGraphicFramePr>
          <p:cNvPr id="12" name="Tabela 11"/>
          <p:cNvGraphicFramePr>
            <a:graphicFrameLocks noGrp="1"/>
          </p:cNvGraphicFramePr>
          <p:nvPr>
            <p:extLst>
              <p:ext uri="{D42A27DB-BD31-4B8C-83A1-F6EECF244321}">
                <p14:modId xmlns:p14="http://schemas.microsoft.com/office/powerpoint/2010/main" xmlns="" val="3453834317"/>
              </p:ext>
            </p:extLst>
          </p:nvPr>
        </p:nvGraphicFramePr>
        <p:xfrm>
          <a:off x="347732" y="3425780"/>
          <a:ext cx="10586432" cy="2521146"/>
        </p:xfrm>
        <a:graphic>
          <a:graphicData uri="http://schemas.openxmlformats.org/drawingml/2006/table">
            <a:tbl>
              <a:tblPr firstRow="1" bandRow="1">
                <a:tableStyleId>{5C22544A-7EE6-4342-B048-85BDC9FD1C3A}</a:tableStyleId>
              </a:tblPr>
              <a:tblGrid>
                <a:gridCol w="7527062"/>
                <a:gridCol w="1250384"/>
                <a:gridCol w="1808986"/>
              </a:tblGrid>
              <a:tr h="754847">
                <a:tc>
                  <a:txBody>
                    <a:bodyPr/>
                    <a:lstStyle/>
                    <a:p>
                      <a:r>
                        <a:rPr lang="pt-BR" sz="1800" b="0" kern="1200" dirty="0" smtClean="0">
                          <a:solidFill>
                            <a:schemeClr val="tx1"/>
                          </a:solidFill>
                          <a:effectLst/>
                          <a:latin typeface="Arial" panose="020B0604020202020204" pitchFamily="34" charset="0"/>
                          <a:ea typeface="+mn-ea"/>
                          <a:cs typeface="Arial" panose="020B0604020202020204" pitchFamily="34" charset="0"/>
                        </a:rPr>
                        <a:t>Percentual da população de 15 a 17 anos que frequenta a escola ou já concluiu a educação básica.</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PREVISTA</a:t>
                      </a:r>
                      <a:r>
                        <a:rPr lang="pt-BR" b="0" baseline="0" dirty="0" smtClean="0">
                          <a:solidFill>
                            <a:schemeClr val="tx1"/>
                          </a:solidFill>
                          <a:latin typeface="Arial" panose="020B0604020202020204" pitchFamily="34" charset="0"/>
                          <a:cs typeface="Arial" panose="020B0604020202020204" pitchFamily="34" charset="0"/>
                        </a:rPr>
                        <a:t> </a:t>
                      </a:r>
                    </a:p>
                    <a:p>
                      <a:r>
                        <a:rPr lang="pt-BR" b="0" dirty="0" smtClean="0">
                          <a:solidFill>
                            <a:schemeClr val="tx1"/>
                          </a:solidFill>
                          <a:latin typeface="Arial" panose="020B0604020202020204" pitchFamily="34" charset="0"/>
                          <a:cs typeface="Arial" panose="020B0604020202020204" pitchFamily="34" charset="0"/>
                        </a:rPr>
                        <a:t>100%</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SITUAÇÃO ATUAL</a:t>
                      </a:r>
                    </a:p>
                    <a:p>
                      <a:r>
                        <a:rPr lang="pt-BR" b="0" dirty="0" smtClean="0">
                          <a:solidFill>
                            <a:schemeClr val="tx1"/>
                          </a:solidFill>
                          <a:latin typeface="Arial" panose="020B0604020202020204" pitchFamily="34" charset="0"/>
                          <a:cs typeface="Arial" panose="020B0604020202020204" pitchFamily="34" charset="0"/>
                        </a:rPr>
                        <a:t>86,9%</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754847">
                <a:tc>
                  <a:txBody>
                    <a:bodyPr/>
                    <a:lstStyle/>
                    <a:p>
                      <a:r>
                        <a:rPr lang="pt-BR" sz="1800" kern="1200" dirty="0" smtClean="0">
                          <a:solidFill>
                            <a:schemeClr val="dk1"/>
                          </a:solidFill>
                          <a:effectLst/>
                          <a:latin typeface="Arial" panose="020B0604020202020204" pitchFamily="34" charset="0"/>
                          <a:ea typeface="+mn-ea"/>
                          <a:cs typeface="Arial" panose="020B0604020202020204" pitchFamily="34" charset="0"/>
                        </a:rPr>
                        <a:t>Percentual de pessoas de 16 anos com pelo menos o Ensino Fundamental concluído</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100%</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67,9%</a:t>
                      </a:r>
                      <a:endParaRPr lang="pt-BR" b="0" dirty="0">
                        <a:solidFill>
                          <a:schemeClr val="tx1"/>
                        </a:solidFill>
                        <a:latin typeface="Arial" panose="020B0604020202020204" pitchFamily="34" charset="0"/>
                        <a:cs typeface="Arial" panose="020B0604020202020204" pitchFamily="34" charset="0"/>
                      </a:endParaRPr>
                    </a:p>
                  </a:txBody>
                  <a:tcPr/>
                </a:tc>
              </a:tr>
              <a:tr h="851899">
                <a:tc gridSpan="3">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pt-BR" sz="1800" b="1" i="1" dirty="0" smtClean="0">
                          <a:latin typeface="Arial" panose="020B0604020202020204" pitchFamily="34" charset="0"/>
                          <a:cs typeface="Arial" panose="020B0604020202020204" pitchFamily="34" charset="0"/>
                        </a:rPr>
                        <a:t>Não</a:t>
                      </a:r>
                      <a:r>
                        <a:rPr lang="pt-BR" sz="1800" b="1" i="1" baseline="0" dirty="0" smtClean="0">
                          <a:latin typeface="Arial" panose="020B0604020202020204" pitchFamily="34" charset="0"/>
                          <a:cs typeface="Arial" panose="020B0604020202020204" pitchFamily="34" charset="0"/>
                        </a:rPr>
                        <a:t> quantificado.</a:t>
                      </a:r>
                      <a:endParaRPr lang="pt-BR" sz="1800" dirty="0" smtClean="0">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2911725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094704"/>
          </a:xfrm>
          <a:solidFill>
            <a:schemeClr val="accent2">
              <a:lumMod val="75000"/>
            </a:schemeClr>
          </a:solidFill>
        </p:spPr>
        <p:txBody>
          <a:bodyPr>
            <a:normAutofit fontScale="90000"/>
          </a:bodyPr>
          <a:lstStyle/>
          <a:p>
            <a:pPr algn="ctr"/>
            <a:r>
              <a:rPr lang="pt-BR" b="1" dirty="0" smtClean="0"/>
              <a:t> </a:t>
            </a:r>
            <a:br>
              <a:rPr lang="pt-BR" b="1" dirty="0" smtClean="0"/>
            </a:br>
            <a:r>
              <a:rPr lang="pt-BR" b="1" dirty="0" smtClean="0"/>
              <a:t> Meta 6</a:t>
            </a:r>
            <a:endParaRPr lang="pt-BR" dirty="0"/>
          </a:p>
        </p:txBody>
      </p:sp>
      <p:sp>
        <p:nvSpPr>
          <p:cNvPr id="3" name="Espaço Reservado para Conteúdo 2"/>
          <p:cNvSpPr>
            <a:spLocks noGrp="1"/>
          </p:cNvSpPr>
          <p:nvPr>
            <p:ph idx="1"/>
          </p:nvPr>
        </p:nvSpPr>
        <p:spPr>
          <a:xfrm>
            <a:off x="115910" y="1365160"/>
            <a:ext cx="11706896" cy="5009882"/>
          </a:xfrm>
        </p:spPr>
        <p:txBody>
          <a:bodyPr/>
          <a:lstStyle/>
          <a:p>
            <a:pPr lvl="0"/>
            <a:r>
              <a:rPr lang="pt-BR" b="1" dirty="0"/>
              <a:t>Meta </a:t>
            </a:r>
            <a:r>
              <a:rPr lang="pt-BR" b="1" dirty="0" smtClean="0"/>
              <a:t>6 (META 7 DO PNE)-</a:t>
            </a:r>
            <a:r>
              <a:rPr lang="pt-BR" dirty="0" smtClean="0"/>
              <a:t> Fomentar a qualidade da educação básica em todas as etapas e modalidades, com melhoria do fluxo escolar e da aprendizagem de modo a atingir as seguintes médias nacionais para o </a:t>
            </a:r>
            <a:r>
              <a:rPr lang="pt-BR" dirty="0" err="1" smtClean="0"/>
              <a:t>Ideb</a:t>
            </a:r>
            <a:r>
              <a:rPr lang="pt-BR" dirty="0" smtClean="0"/>
              <a:t>:</a:t>
            </a:r>
          </a:p>
          <a:p>
            <a:endParaRPr lang="pt-BR" dirty="0"/>
          </a:p>
          <a:p>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4157971"/>
              </p:ext>
            </p:extLst>
          </p:nvPr>
        </p:nvGraphicFramePr>
        <p:xfrm>
          <a:off x="759853" y="2820474"/>
          <a:ext cx="10264462" cy="3662558"/>
        </p:xfrm>
        <a:graphic>
          <a:graphicData uri="http://schemas.openxmlformats.org/drawingml/2006/table">
            <a:tbl>
              <a:tblPr firstRow="1" bandRow="1">
                <a:tableStyleId>{5C22544A-7EE6-4342-B048-85BDC9FD1C3A}</a:tableStyleId>
              </a:tblPr>
              <a:tblGrid>
                <a:gridCol w="6978430"/>
                <a:gridCol w="1504389"/>
                <a:gridCol w="1781643"/>
              </a:tblGrid>
              <a:tr h="806410">
                <a:tc>
                  <a:txBody>
                    <a:bodyPr/>
                    <a:lstStyle/>
                    <a:p>
                      <a:r>
                        <a:rPr lang="pt-BR" b="0" dirty="0" smtClean="0">
                          <a:solidFill>
                            <a:schemeClr val="tx1"/>
                          </a:solidFill>
                          <a:latin typeface="Arial" panose="020B0604020202020204" pitchFamily="34" charset="0"/>
                          <a:cs typeface="Arial" panose="020B0604020202020204" pitchFamily="34" charset="0"/>
                        </a:rPr>
                        <a:t>Média do </a:t>
                      </a:r>
                      <a:r>
                        <a:rPr lang="pt-BR" b="0" dirty="0" err="1" smtClean="0">
                          <a:solidFill>
                            <a:schemeClr val="tx1"/>
                          </a:solidFill>
                          <a:latin typeface="Arial" panose="020B0604020202020204" pitchFamily="34" charset="0"/>
                          <a:cs typeface="Arial" panose="020B0604020202020204" pitchFamily="34" charset="0"/>
                        </a:rPr>
                        <a:t>Ideb</a:t>
                      </a:r>
                      <a:r>
                        <a:rPr lang="pt-BR" b="0" dirty="0" smtClean="0">
                          <a:solidFill>
                            <a:schemeClr val="tx1"/>
                          </a:solidFill>
                          <a:latin typeface="Arial" panose="020B0604020202020204" pitchFamily="34" charset="0"/>
                          <a:cs typeface="Arial" panose="020B0604020202020204" pitchFamily="34" charset="0"/>
                        </a:rPr>
                        <a:t> nos anos iniciais do ensino fundamental</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pPr algn="ctr"/>
                      <a:r>
                        <a:rPr lang="pt-BR" b="0" dirty="0" smtClean="0">
                          <a:solidFill>
                            <a:schemeClr val="tx1"/>
                          </a:solidFill>
                          <a:latin typeface="Arial" panose="020B0604020202020204" pitchFamily="34" charset="0"/>
                          <a:cs typeface="Arial" panose="020B0604020202020204" pitchFamily="34" charset="0"/>
                        </a:rPr>
                        <a:t>Prevista 2021</a:t>
                      </a:r>
                    </a:p>
                    <a:p>
                      <a:pPr algn="ctr"/>
                      <a:r>
                        <a:rPr lang="pt-BR" b="0" dirty="0" smtClean="0">
                          <a:solidFill>
                            <a:schemeClr val="tx1"/>
                          </a:solidFill>
                          <a:latin typeface="Arial" panose="020B0604020202020204" pitchFamily="34" charset="0"/>
                          <a:cs typeface="Arial" panose="020B0604020202020204" pitchFamily="34" charset="0"/>
                        </a:rPr>
                        <a:t>6,0</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pPr algn="ctr"/>
                      <a:r>
                        <a:rPr lang="pt-BR" b="0" dirty="0" smtClean="0">
                          <a:solidFill>
                            <a:schemeClr val="tx1"/>
                          </a:solidFill>
                          <a:latin typeface="Arial" panose="020B0604020202020204" pitchFamily="34" charset="0"/>
                          <a:cs typeface="Arial" panose="020B0604020202020204" pitchFamily="34" charset="0"/>
                        </a:rPr>
                        <a:t>Situação Atual</a:t>
                      </a:r>
                    </a:p>
                    <a:p>
                      <a:pPr algn="ctr"/>
                      <a:endParaRPr lang="pt-BR" b="0" dirty="0" smtClean="0">
                        <a:solidFill>
                          <a:schemeClr val="tx1"/>
                        </a:solidFill>
                        <a:latin typeface="Arial" panose="020B0604020202020204" pitchFamily="34" charset="0"/>
                        <a:cs typeface="Arial" panose="020B0604020202020204" pitchFamily="34" charset="0"/>
                      </a:endParaRPr>
                    </a:p>
                    <a:p>
                      <a:pPr algn="ctr"/>
                      <a:r>
                        <a:rPr lang="pt-BR" b="0" dirty="0" smtClean="0">
                          <a:solidFill>
                            <a:schemeClr val="tx1"/>
                          </a:solidFill>
                          <a:latin typeface="Arial" panose="020B0604020202020204" pitchFamily="34" charset="0"/>
                          <a:cs typeface="Arial" panose="020B0604020202020204" pitchFamily="34" charset="0"/>
                        </a:rPr>
                        <a:t>5,2</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460806">
                <a:tc>
                  <a:txBody>
                    <a:bodyPr/>
                    <a:lstStyle/>
                    <a:p>
                      <a:r>
                        <a:rPr lang="pt-BR" b="0" dirty="0" smtClean="0">
                          <a:solidFill>
                            <a:schemeClr val="tx1"/>
                          </a:solidFill>
                          <a:latin typeface="Arial" panose="020B0604020202020204" pitchFamily="34" charset="0"/>
                          <a:cs typeface="Arial" panose="020B0604020202020204" pitchFamily="34" charset="0"/>
                        </a:rPr>
                        <a:t>Média do </a:t>
                      </a:r>
                      <a:r>
                        <a:rPr lang="pt-BR" b="0" dirty="0" err="1" smtClean="0">
                          <a:solidFill>
                            <a:schemeClr val="tx1"/>
                          </a:solidFill>
                          <a:latin typeface="Arial" panose="020B0604020202020204" pitchFamily="34" charset="0"/>
                          <a:cs typeface="Arial" panose="020B0604020202020204" pitchFamily="34" charset="0"/>
                        </a:rPr>
                        <a:t>Ideb</a:t>
                      </a:r>
                      <a:r>
                        <a:rPr lang="pt-BR" b="0" dirty="0" smtClean="0">
                          <a:solidFill>
                            <a:schemeClr val="tx1"/>
                          </a:solidFill>
                          <a:latin typeface="Arial" panose="020B0604020202020204" pitchFamily="34" charset="0"/>
                          <a:cs typeface="Arial" panose="020B0604020202020204" pitchFamily="34" charset="0"/>
                        </a:rPr>
                        <a:t> nos anos finais do ensino fundamental</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pt-BR" b="0" dirty="0" smtClean="0">
                          <a:solidFill>
                            <a:schemeClr val="tx1"/>
                          </a:solidFill>
                          <a:latin typeface="Arial" panose="020B0604020202020204" pitchFamily="34" charset="0"/>
                          <a:cs typeface="Arial" panose="020B0604020202020204" pitchFamily="34" charset="0"/>
                        </a:rPr>
                        <a:t>5,5</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pt-BR" b="0" dirty="0" smtClean="0">
                          <a:solidFill>
                            <a:schemeClr val="tx1"/>
                          </a:solidFill>
                          <a:latin typeface="Arial" panose="020B0604020202020204" pitchFamily="34" charset="0"/>
                          <a:cs typeface="Arial" panose="020B0604020202020204" pitchFamily="34" charset="0"/>
                        </a:rPr>
                        <a:t>4,2</a:t>
                      </a:r>
                      <a:endParaRPr lang="pt-BR" b="0" dirty="0">
                        <a:solidFill>
                          <a:schemeClr val="tx1"/>
                        </a:solidFill>
                        <a:latin typeface="Arial" panose="020B0604020202020204" pitchFamily="34" charset="0"/>
                        <a:cs typeface="Arial" panose="020B0604020202020204" pitchFamily="34" charset="0"/>
                      </a:endParaRPr>
                    </a:p>
                  </a:txBody>
                  <a:tcPr/>
                </a:tc>
              </a:tr>
              <a:tr h="460806">
                <a:tc>
                  <a:txBody>
                    <a:bodyPr/>
                    <a:lstStyle/>
                    <a:p>
                      <a:r>
                        <a:rPr lang="pt-BR" sz="1800" kern="1200" dirty="0" smtClean="0">
                          <a:solidFill>
                            <a:schemeClr val="dk1"/>
                          </a:solidFill>
                          <a:effectLst/>
                          <a:latin typeface="Arial" panose="020B0604020202020204" pitchFamily="34" charset="0"/>
                          <a:ea typeface="+mn-ea"/>
                          <a:cs typeface="Arial" panose="020B0604020202020204" pitchFamily="34" charset="0"/>
                        </a:rPr>
                        <a:t>Média do </a:t>
                      </a:r>
                      <a:r>
                        <a:rPr lang="pt-BR" sz="1800" kern="1200" dirty="0" err="1" smtClean="0">
                          <a:solidFill>
                            <a:schemeClr val="dk1"/>
                          </a:solidFill>
                          <a:effectLst/>
                          <a:latin typeface="Arial" panose="020B0604020202020204" pitchFamily="34" charset="0"/>
                          <a:ea typeface="+mn-ea"/>
                          <a:cs typeface="Arial" panose="020B0604020202020204" pitchFamily="34" charset="0"/>
                        </a:rPr>
                        <a:t>Ideb</a:t>
                      </a:r>
                      <a:r>
                        <a:rPr lang="pt-BR" sz="1800" kern="1200" dirty="0" smtClean="0">
                          <a:solidFill>
                            <a:schemeClr val="dk1"/>
                          </a:solidFill>
                          <a:effectLst/>
                          <a:latin typeface="Arial" panose="020B0604020202020204" pitchFamily="34" charset="0"/>
                          <a:ea typeface="+mn-ea"/>
                          <a:cs typeface="Arial" panose="020B0604020202020204" pitchFamily="34" charset="0"/>
                        </a:rPr>
                        <a:t> no ensino médio.</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pt-BR" b="0" dirty="0" smtClean="0">
                          <a:solidFill>
                            <a:schemeClr val="tx1"/>
                          </a:solidFill>
                          <a:latin typeface="Arial" panose="020B0604020202020204" pitchFamily="34" charset="0"/>
                          <a:cs typeface="Arial" panose="020B0604020202020204" pitchFamily="34" charset="0"/>
                        </a:rPr>
                        <a:t>5,2</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pPr algn="ctr"/>
                      <a:endParaRPr lang="pt-BR" b="0" dirty="0">
                        <a:solidFill>
                          <a:schemeClr val="tx1"/>
                        </a:solidFill>
                        <a:latin typeface="Arial" panose="020B0604020202020204" pitchFamily="34" charset="0"/>
                        <a:cs typeface="Arial" panose="020B0604020202020204" pitchFamily="34" charset="0"/>
                      </a:endParaRPr>
                    </a:p>
                  </a:txBody>
                  <a:tcPr/>
                </a:tc>
              </a:tr>
              <a:tr h="1826546">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solidFill>
                            <a:schemeClr val="tx1"/>
                          </a:solidFill>
                          <a:latin typeface="Arial" panose="020B0604020202020204" pitchFamily="34" charset="0"/>
                          <a:cs typeface="Arial" panose="020B0604020202020204" pitchFamily="34" charset="0"/>
                        </a:rPr>
                        <a:t>ACÕES:</a:t>
                      </a:r>
                      <a:r>
                        <a:rPr lang="pt-BR" b="0" dirty="0" smtClean="0">
                          <a:solidFill>
                            <a:schemeClr val="tx1"/>
                          </a:solidFill>
                          <a:latin typeface="Arial" panose="020B0604020202020204" pitchFamily="34" charset="0"/>
                          <a:cs typeface="Arial" panose="020B0604020202020204" pitchFamily="34" charset="0"/>
                        </a:rPr>
                        <a:t> </a:t>
                      </a:r>
                      <a:r>
                        <a:rPr lang="pt-BR" sz="1800" dirty="0" smtClean="0">
                          <a:solidFill>
                            <a:srgbClr val="FF0000"/>
                          </a:solidFill>
                          <a:latin typeface="Arial" panose="020B0604020202020204" pitchFamily="34" charset="0"/>
                          <a:cs typeface="Arial" panose="020B0604020202020204" pitchFamily="34" charset="0"/>
                        </a:rPr>
                        <a:t>Formação continuada para os professores </a:t>
                      </a:r>
                      <a:r>
                        <a:rPr lang="pt-BR" sz="1800" baseline="0" dirty="0" smtClean="0">
                          <a:solidFill>
                            <a:srgbClr val="FF0000"/>
                          </a:solidFill>
                          <a:latin typeface="Arial" panose="020B0604020202020204" pitchFamily="34" charset="0"/>
                          <a:cs typeface="Arial" panose="020B0604020202020204" pitchFamily="34" charset="0"/>
                        </a:rPr>
                        <a:t> - PNAIC - PMALFA</a:t>
                      </a:r>
                      <a:endParaRPr lang="pt-BR" sz="1800" dirty="0" smtClean="0">
                        <a:solidFill>
                          <a:srgbClr val="FF0000"/>
                        </a:solidFill>
                        <a:latin typeface="Arial" pitchFamily="34" charset="0"/>
                        <a:ea typeface="Calibri"/>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pt-BR" sz="1800" dirty="0" smtClean="0">
                          <a:solidFill>
                            <a:srgbClr val="FF0000"/>
                          </a:solidFill>
                          <a:latin typeface="Arial" panose="020B0604020202020204" pitchFamily="34" charset="0"/>
                          <a:cs typeface="Arial" panose="020B0604020202020204" pitchFamily="34" charset="0"/>
                        </a:rPr>
                        <a:t>Estimular </a:t>
                      </a:r>
                      <a:r>
                        <a:rPr lang="pt-BR" sz="1800" dirty="0" err="1" smtClean="0">
                          <a:solidFill>
                            <a:srgbClr val="FF0000"/>
                          </a:solidFill>
                          <a:latin typeface="Arial" panose="020B0604020202020204" pitchFamily="34" charset="0"/>
                          <a:cs typeface="Arial" panose="020B0604020202020204" pitchFamily="34" charset="0"/>
                        </a:rPr>
                        <a:t>autoavaliação</a:t>
                      </a:r>
                      <a:r>
                        <a:rPr lang="pt-BR" sz="1800" dirty="0" smtClean="0">
                          <a:solidFill>
                            <a:srgbClr val="FF0000"/>
                          </a:solidFill>
                          <a:latin typeface="Arial" panose="020B0604020202020204" pitchFamily="34" charset="0"/>
                          <a:cs typeface="Arial" panose="020B0604020202020204" pitchFamily="34" charset="0"/>
                        </a:rPr>
                        <a:t> das escolas de educação básica.</a:t>
                      </a:r>
                      <a:endParaRPr lang="pt-BR" sz="1800" dirty="0" smtClean="0">
                        <a:solidFill>
                          <a:srgbClr val="FF0000"/>
                        </a:solidFill>
                        <a:latin typeface="Arial" pitchFamily="34" charset="0"/>
                        <a:ea typeface="Calibri"/>
                        <a:cs typeface="Arial" pitchFamily="34" charset="0"/>
                      </a:endParaRPr>
                    </a:p>
                    <a:p>
                      <a:r>
                        <a:rPr lang="pt-BR" sz="1800" dirty="0" smtClean="0">
                          <a:solidFill>
                            <a:srgbClr val="FF0000"/>
                          </a:solidFill>
                          <a:latin typeface="Arial" panose="020B0604020202020204" pitchFamily="34" charset="0"/>
                          <a:cs typeface="Arial" panose="020B0604020202020204" pitchFamily="34" charset="0"/>
                        </a:rPr>
                        <a:t>Estimular Projetos de Leitura</a:t>
                      </a:r>
                      <a:r>
                        <a:rPr lang="pt-BR" sz="1800" baseline="0" dirty="0" smtClean="0">
                          <a:solidFill>
                            <a:srgbClr val="FF0000"/>
                          </a:solidFill>
                          <a:latin typeface="Arial" panose="020B0604020202020204" pitchFamily="34" charset="0"/>
                          <a:cs typeface="Arial" panose="020B0604020202020204" pitchFamily="34" charset="0"/>
                        </a:rPr>
                        <a:t> nas Escolas.</a:t>
                      </a:r>
                    </a:p>
                    <a:p>
                      <a:r>
                        <a:rPr lang="pt-BR" sz="1800" b="0" baseline="0" dirty="0" smtClean="0">
                          <a:solidFill>
                            <a:srgbClr val="FF0000"/>
                          </a:solidFill>
                          <a:latin typeface="Arial" panose="020B0604020202020204" pitchFamily="34" charset="0"/>
                          <a:cs typeface="Arial" panose="020B0604020202020204" pitchFamily="34" charset="0"/>
                        </a:rPr>
                        <a:t>Avaliação semestral realizada pela secretaria Municipal de Educação.</a:t>
                      </a:r>
                      <a:endParaRPr lang="pt-BR" b="0" dirty="0">
                        <a:solidFill>
                          <a:srgbClr val="FF0000"/>
                        </a:solidFill>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533857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133341"/>
          </a:xfrm>
          <a:solidFill>
            <a:schemeClr val="accent2">
              <a:lumMod val="75000"/>
            </a:schemeClr>
          </a:solidFill>
        </p:spPr>
        <p:txBody>
          <a:bodyPr>
            <a:normAutofit fontScale="90000"/>
          </a:bodyPr>
          <a:lstStyle/>
          <a:p>
            <a:pPr marL="0" marR="0" lvl="1" indent="0" algn="ctr" defTabSz="914400" rtl="0" eaLnBrk="1" fontAlgn="auto" latinLnBrk="0" hangingPunct="1">
              <a:lnSpc>
                <a:spcPct val="100000"/>
              </a:lnSpc>
              <a:spcBef>
                <a:spcPts val="0"/>
              </a:spcBef>
              <a:spcAft>
                <a:spcPts val="0"/>
              </a:spcAft>
              <a:tabLst/>
              <a:defRPr/>
            </a:pPr>
            <a:r>
              <a:rPr kumimoji="0" lang="pt-BR" sz="28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r>
            <a:br>
              <a:rPr kumimoji="0" lang="pt-BR" sz="28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br>
            <a:r>
              <a:rPr lang="pt-BR" sz="5300" b="1" dirty="0"/>
              <a:t> Meta 7 </a:t>
            </a:r>
            <a:r>
              <a:rPr kumimoji="0" lang="pt-BR" sz="2400" b="0" i="0" u="none" strike="noStrike" kern="1200" cap="none" spc="0" normalizeH="0" baseline="0" noProof="0" dirty="0" smtClean="0">
                <a:ln>
                  <a:noFill/>
                </a:ln>
                <a:solidFill>
                  <a:prstClr val="black"/>
                </a:solidFill>
                <a:effectLst/>
                <a:uLnTx/>
                <a:uFillTx/>
                <a:latin typeface="Calibri"/>
              </a:rPr>
              <a:t/>
            </a:r>
            <a:br>
              <a:rPr kumimoji="0" lang="pt-BR" sz="2400" b="0" i="0" u="none" strike="noStrike" kern="1200" cap="none" spc="0" normalizeH="0" baseline="0" noProof="0" dirty="0" smtClean="0">
                <a:ln>
                  <a:noFill/>
                </a:ln>
                <a:solidFill>
                  <a:prstClr val="black"/>
                </a:solidFill>
                <a:effectLst/>
                <a:uLnTx/>
                <a:uFillTx/>
                <a:latin typeface="Calibri"/>
              </a:rPr>
            </a:br>
            <a:endParaRPr lang="pt-BR" dirty="0"/>
          </a:p>
        </p:txBody>
      </p:sp>
      <p:sp>
        <p:nvSpPr>
          <p:cNvPr id="3" name="Espaço Reservado para Conteúdo 2"/>
          <p:cNvSpPr>
            <a:spLocks noGrp="1"/>
          </p:cNvSpPr>
          <p:nvPr>
            <p:ph idx="1"/>
          </p:nvPr>
        </p:nvSpPr>
        <p:spPr>
          <a:xfrm>
            <a:off x="218940" y="2286000"/>
            <a:ext cx="11973059" cy="3357154"/>
          </a:xfrm>
        </p:spPr>
        <p:txBody>
          <a:bodyPr/>
          <a:lstStyle/>
          <a:p>
            <a:pPr lvl="0"/>
            <a:r>
              <a:rPr lang="pt-BR" b="1" dirty="0"/>
              <a:t>Meta </a:t>
            </a:r>
            <a:r>
              <a:rPr lang="pt-BR" b="1" dirty="0" smtClean="0"/>
              <a:t>7 </a:t>
            </a:r>
            <a:r>
              <a:rPr lang="pt-BR" dirty="0" smtClean="0"/>
              <a:t>- META 4 DO PNE: </a:t>
            </a:r>
            <a:r>
              <a:rPr lang="pt-BR" i="1" dirty="0" smtClean="0"/>
              <a:t>Universalizar, para a população de 4 a 17 anos, o atendimento escolar aos estudantes com deficiência, transtornos globais do desenvolvimento e altas habilidades ou </a:t>
            </a:r>
            <a:r>
              <a:rPr lang="pt-BR" i="1" dirty="0" err="1" smtClean="0"/>
              <a:t>superdotação</a:t>
            </a:r>
            <a:r>
              <a:rPr lang="pt-BR" i="1" dirty="0" smtClean="0"/>
              <a:t> na rede regular de ensino.</a:t>
            </a:r>
            <a:endParaRPr lang="pt-BR" dirty="0" smtClean="0"/>
          </a:p>
          <a:p>
            <a:pPr>
              <a:buNone/>
            </a:pPr>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2959145351"/>
              </p:ext>
            </p:extLst>
          </p:nvPr>
        </p:nvGraphicFramePr>
        <p:xfrm>
          <a:off x="347732" y="4016657"/>
          <a:ext cx="11500830" cy="2462968"/>
        </p:xfrm>
        <a:graphic>
          <a:graphicData uri="http://schemas.openxmlformats.org/drawingml/2006/table">
            <a:tbl>
              <a:tblPr firstRow="1" bandRow="1">
                <a:tableStyleId>{5C22544A-7EE6-4342-B048-85BDC9FD1C3A}</a:tableStyleId>
              </a:tblPr>
              <a:tblGrid>
                <a:gridCol w="7997778"/>
                <a:gridCol w="1828800"/>
                <a:gridCol w="1674252"/>
              </a:tblGrid>
              <a:tr h="774284">
                <a:tc>
                  <a:txBody>
                    <a:bodyPr/>
                    <a:lstStyle/>
                    <a:p>
                      <a:r>
                        <a:rPr lang="pt-BR" b="0" dirty="0" smtClean="0">
                          <a:solidFill>
                            <a:schemeClr val="tx1"/>
                          </a:solidFill>
                          <a:latin typeface="Arial" panose="020B0604020202020204" pitchFamily="34" charset="0"/>
                          <a:cs typeface="Arial" panose="020B0604020202020204" pitchFamily="34" charset="0"/>
                        </a:rPr>
                        <a:t>Percentual da população de 4 a 17 anos de idade com deficiência que frequenta a escola</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Prevista </a:t>
                      </a:r>
                    </a:p>
                    <a:p>
                      <a:r>
                        <a:rPr lang="pt-BR" b="0" dirty="0" smtClean="0">
                          <a:solidFill>
                            <a:schemeClr val="tx1"/>
                          </a:solidFill>
                          <a:latin typeface="Arial" panose="020B0604020202020204" pitchFamily="34" charset="0"/>
                          <a:cs typeface="Arial" panose="020B0604020202020204" pitchFamily="34" charset="0"/>
                        </a:rPr>
                        <a:t>100%</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Situação Atual</a:t>
                      </a:r>
                    </a:p>
                    <a:p>
                      <a:r>
                        <a:rPr lang="pt-BR" b="0" dirty="0" smtClean="0">
                          <a:solidFill>
                            <a:schemeClr val="tx1"/>
                          </a:solidFill>
                          <a:latin typeface="Arial" panose="020B0604020202020204" pitchFamily="34" charset="0"/>
                          <a:cs typeface="Arial" panose="020B0604020202020204" pitchFamily="34" charset="0"/>
                        </a:rPr>
                        <a:t>75,4%</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774284">
                <a:tc>
                  <a:txBody>
                    <a:bodyPr/>
                    <a:lstStyle/>
                    <a:p>
                      <a:r>
                        <a:rPr lang="pt-BR" b="0" dirty="0" smtClean="0">
                          <a:solidFill>
                            <a:schemeClr val="tx1"/>
                          </a:solidFill>
                          <a:latin typeface="Arial" panose="020B0604020202020204" pitchFamily="34" charset="0"/>
                          <a:cs typeface="Arial" panose="020B0604020202020204" pitchFamily="34" charset="0"/>
                        </a:rPr>
                        <a:t>Percentual de matrículas de alunos de 4 a 17 anos de idade com deficiência, TGD e altas habilidades ou </a:t>
                      </a:r>
                      <a:r>
                        <a:rPr lang="pt-BR" b="0" dirty="0" err="1" smtClean="0">
                          <a:solidFill>
                            <a:schemeClr val="tx1"/>
                          </a:solidFill>
                          <a:latin typeface="Arial" panose="020B0604020202020204" pitchFamily="34" charset="0"/>
                          <a:cs typeface="Arial" panose="020B0604020202020204" pitchFamily="34" charset="0"/>
                        </a:rPr>
                        <a:t>superdotação</a:t>
                      </a:r>
                      <a:r>
                        <a:rPr lang="pt-BR" b="0" dirty="0" smtClean="0">
                          <a:solidFill>
                            <a:schemeClr val="tx1"/>
                          </a:solidFill>
                          <a:latin typeface="Arial" panose="020B0604020202020204" pitchFamily="34" charset="0"/>
                          <a:cs typeface="Arial" panose="020B0604020202020204" pitchFamily="34" charset="0"/>
                        </a:rPr>
                        <a:t> que estudam em classes comuns da educação básica</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100%</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63,4%</a:t>
                      </a:r>
                      <a:endParaRPr lang="pt-BR" b="0" dirty="0">
                        <a:solidFill>
                          <a:schemeClr val="tx1"/>
                        </a:solidFill>
                        <a:latin typeface="Arial" panose="020B0604020202020204" pitchFamily="34" charset="0"/>
                        <a:cs typeface="Arial" panose="020B0604020202020204" pitchFamily="34" charset="0"/>
                      </a:endParaRPr>
                    </a:p>
                  </a:txBody>
                  <a:tcPr/>
                </a:tc>
              </a:tr>
              <a:tr h="774284">
                <a:tc gridSpan="3">
                  <a:txBody>
                    <a:bodyPr/>
                    <a:lstStyle/>
                    <a:p>
                      <a:r>
                        <a:rPr lang="pt-BR" b="1" dirty="0" smtClean="0">
                          <a:solidFill>
                            <a:schemeClr val="tx1"/>
                          </a:solidFill>
                          <a:latin typeface="Arial" panose="020B0604020202020204" pitchFamily="34" charset="0"/>
                          <a:cs typeface="Arial" panose="020B0604020202020204" pitchFamily="34" charset="0"/>
                        </a:rPr>
                        <a:t>Ações</a:t>
                      </a:r>
                      <a:r>
                        <a:rPr lang="pt-BR" b="0" dirty="0" smtClean="0">
                          <a:solidFill>
                            <a:schemeClr val="tx1"/>
                          </a:solidFill>
                          <a:latin typeface="Arial" panose="020B0604020202020204" pitchFamily="34" charset="0"/>
                          <a:cs typeface="Arial" panose="020B0604020202020204" pitchFamily="34" charset="0"/>
                        </a:rPr>
                        <a:t>: Temos salas de recursos multifuncional, classe especial</a:t>
                      </a:r>
                      <a:r>
                        <a:rPr lang="pt-BR" b="0" baseline="0" dirty="0" smtClean="0">
                          <a:solidFill>
                            <a:schemeClr val="tx1"/>
                          </a:solidFill>
                          <a:latin typeface="Arial" panose="020B0604020202020204" pitchFamily="34" charset="0"/>
                          <a:cs typeface="Arial" panose="020B0604020202020204" pitchFamily="34" charset="0"/>
                        </a:rPr>
                        <a:t> e atendimento psicológico. </a:t>
                      </a:r>
                      <a:endParaRPr lang="pt-BR" b="0" dirty="0" smtClean="0">
                        <a:solidFill>
                          <a:schemeClr val="tx1"/>
                        </a:solidFill>
                        <a:latin typeface="Arial" panose="020B0604020202020204" pitchFamily="34" charset="0"/>
                        <a:cs typeface="Arial" panose="020B0604020202020204" pitchFamily="34" charset="0"/>
                      </a:endParaRPr>
                    </a:p>
                    <a:p>
                      <a:endParaRPr lang="pt-BR"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2965695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262130"/>
          </a:xfrm>
          <a:solidFill>
            <a:schemeClr val="accent2">
              <a:lumMod val="75000"/>
            </a:schemeClr>
          </a:solidFill>
        </p:spPr>
        <p:txBody>
          <a:bodyPr/>
          <a:lstStyle/>
          <a:p>
            <a:pPr algn="ctr">
              <a:buFont typeface="Wingdings" pitchFamily="2" charset="2"/>
              <a:buChar char="q"/>
            </a:pPr>
            <a:r>
              <a:rPr lang="pt-BR" b="1" dirty="0" smtClean="0">
                <a:latin typeface="Arial" panose="020B0604020202020204" pitchFamily="34" charset="0"/>
                <a:cs typeface="Arial" panose="020B0604020202020204" pitchFamily="34" charset="0"/>
              </a:rPr>
              <a:t>Meta 8</a:t>
            </a:r>
            <a:endParaRPr lang="pt-BR" dirty="0"/>
          </a:p>
        </p:txBody>
      </p:sp>
      <p:sp>
        <p:nvSpPr>
          <p:cNvPr id="3" name="Espaço Reservado para Conteúdo 2"/>
          <p:cNvSpPr>
            <a:spLocks noGrp="1"/>
          </p:cNvSpPr>
          <p:nvPr>
            <p:ph idx="1"/>
          </p:nvPr>
        </p:nvSpPr>
        <p:spPr>
          <a:xfrm>
            <a:off x="0" y="1920240"/>
            <a:ext cx="11951594" cy="4789654"/>
          </a:xfrm>
        </p:spPr>
        <p:txBody>
          <a:bodyPr>
            <a:normAutofit/>
          </a:bodyPr>
          <a:lstStyle/>
          <a:p>
            <a:pPr lvl="0"/>
            <a:r>
              <a:rPr lang="pt-BR" sz="2400" b="1" dirty="0">
                <a:latin typeface="Arial" panose="020B0604020202020204" pitchFamily="34" charset="0"/>
                <a:cs typeface="Arial" panose="020B0604020202020204" pitchFamily="34" charset="0"/>
              </a:rPr>
              <a:t>Meta 8</a:t>
            </a:r>
            <a:r>
              <a:rPr lang="pt-BR" sz="2400" dirty="0">
                <a:latin typeface="Arial" panose="020B0604020202020204" pitchFamily="34" charset="0"/>
                <a:cs typeface="Arial" panose="020B0604020202020204" pitchFamily="34" charset="0"/>
              </a:rPr>
              <a:t> </a:t>
            </a:r>
            <a:r>
              <a:rPr lang="pt-BR" sz="2400" dirty="0" smtClean="0"/>
              <a:t>Elevar a escolaridade média da população de 18 a 29 anos de modo a alcançar mínimo de 12 anos de estudo.</a:t>
            </a:r>
          </a:p>
          <a:p>
            <a:endParaRPr lang="pt-BR" sz="2400" b="1" u="sng" dirty="0" smtClean="0">
              <a:latin typeface="Arial" panose="020B0604020202020204" pitchFamily="34" charset="0"/>
              <a:cs typeface="Arial" panose="020B0604020202020204" pitchFamily="34" charset="0"/>
            </a:endParaRPr>
          </a:p>
          <a:p>
            <a:endParaRPr lang="pt-BR" dirty="0"/>
          </a:p>
          <a:p>
            <a:pPr marL="0" algn="just" fontAlgn="t">
              <a:lnSpc>
                <a:spcPct val="115000"/>
              </a:lnSpc>
              <a:spcBef>
                <a:spcPts val="0"/>
              </a:spcBef>
            </a:pPr>
            <a:endParaRPr lang="pt-BR" sz="2400" b="1" dirty="0" smtClean="0">
              <a:solidFill>
                <a:srgbClr val="000000"/>
              </a:solidFill>
              <a:latin typeface="Arial" panose="020B0604020202020204" pitchFamily="34" charset="0"/>
              <a:ea typeface="Calibri" panose="020F0502020204030204" pitchFamily="34" charset="0"/>
              <a:cs typeface="Arial" panose="020B0604020202020204" pitchFamily="34" charset="0"/>
            </a:endParaRPr>
          </a:p>
          <a:p>
            <a:pPr marL="0" algn="just" fontAlgn="t">
              <a:lnSpc>
                <a:spcPct val="115000"/>
              </a:lnSpc>
              <a:spcBef>
                <a:spcPts val="0"/>
              </a:spcBef>
            </a:pPr>
            <a:endParaRPr lang="pt-BR" sz="2400" b="1" dirty="0">
              <a:solidFill>
                <a:srgbClr val="000000"/>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4" name="Tabela 3"/>
          <p:cNvGraphicFramePr>
            <a:graphicFrameLocks noGrp="1"/>
          </p:cNvGraphicFramePr>
          <p:nvPr>
            <p:extLst>
              <p:ext uri="{D42A27DB-BD31-4B8C-83A1-F6EECF244321}">
                <p14:modId xmlns:p14="http://schemas.microsoft.com/office/powerpoint/2010/main" xmlns="" val="4028363317"/>
              </p:ext>
            </p:extLst>
          </p:nvPr>
        </p:nvGraphicFramePr>
        <p:xfrm>
          <a:off x="734095" y="3475746"/>
          <a:ext cx="10444767" cy="2931160"/>
        </p:xfrm>
        <a:graphic>
          <a:graphicData uri="http://schemas.openxmlformats.org/drawingml/2006/table">
            <a:tbl>
              <a:tblPr firstRow="1" bandRow="1">
                <a:tableStyleId>{5C22544A-7EE6-4342-B048-85BDC9FD1C3A}</a:tableStyleId>
              </a:tblPr>
              <a:tblGrid>
                <a:gridCol w="6374770"/>
                <a:gridCol w="2273584"/>
                <a:gridCol w="1796413"/>
              </a:tblGrid>
              <a:tr h="370840">
                <a:tc>
                  <a:txBody>
                    <a:bodyPr/>
                    <a:lstStyle/>
                    <a:p>
                      <a:r>
                        <a:rPr lang="pt-BR" b="0" dirty="0" smtClean="0">
                          <a:solidFill>
                            <a:schemeClr val="tx1"/>
                          </a:solidFill>
                          <a:latin typeface="Arial" panose="020B0604020202020204" pitchFamily="34" charset="0"/>
                          <a:cs typeface="Arial" panose="020B0604020202020204" pitchFamily="34" charset="0"/>
                        </a:rPr>
                        <a:t>Escolaridade média da população de 18 a 29 anos de idade</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Meta do Estado </a:t>
                      </a:r>
                    </a:p>
                    <a:p>
                      <a:r>
                        <a:rPr lang="pt-BR" b="0" dirty="0" smtClean="0">
                          <a:solidFill>
                            <a:schemeClr val="tx1"/>
                          </a:solidFill>
                          <a:latin typeface="Arial" panose="020B0604020202020204" pitchFamily="34" charset="0"/>
                          <a:cs typeface="Arial" panose="020B0604020202020204" pitchFamily="34" charset="0"/>
                        </a:rPr>
                        <a:t>10 anos </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Meta alcançada</a:t>
                      </a:r>
                    </a:p>
                    <a:p>
                      <a:r>
                        <a:rPr lang="pt-BR" b="0" dirty="0" smtClean="0">
                          <a:solidFill>
                            <a:schemeClr val="tx1"/>
                          </a:solidFill>
                          <a:latin typeface="Arial" panose="020B0604020202020204" pitchFamily="34" charset="0"/>
                          <a:cs typeface="Arial" panose="020B0604020202020204" pitchFamily="34" charset="0"/>
                        </a:rPr>
                        <a:t>10,5 %</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370840">
                <a:tc>
                  <a:txBody>
                    <a:bodyPr/>
                    <a:lstStyle/>
                    <a:p>
                      <a:r>
                        <a:rPr lang="pt-BR" sz="1800" kern="1200" dirty="0" smtClean="0">
                          <a:solidFill>
                            <a:schemeClr val="dk1"/>
                          </a:solidFill>
                          <a:effectLst/>
                          <a:latin typeface="Arial" panose="020B0604020202020204" pitchFamily="34" charset="0"/>
                          <a:ea typeface="+mn-ea"/>
                          <a:cs typeface="Arial" panose="020B0604020202020204" pitchFamily="34" charset="0"/>
                        </a:rPr>
                        <a:t>Escolaridade média da população de 18 a 29 anos residente na área rural.</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12 anos </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9,8%</a:t>
                      </a:r>
                      <a:endParaRPr lang="pt-BR" b="0" dirty="0">
                        <a:solidFill>
                          <a:schemeClr val="tx1"/>
                        </a:solidFill>
                        <a:latin typeface="Arial" panose="020B0604020202020204" pitchFamily="34" charset="0"/>
                        <a:cs typeface="Arial" panose="020B0604020202020204" pitchFamily="34" charset="0"/>
                      </a:endParaRPr>
                    </a:p>
                  </a:txBody>
                  <a:tcPr/>
                </a:tc>
              </a:tr>
              <a:tr h="370840">
                <a:tc>
                  <a:txBody>
                    <a:bodyPr/>
                    <a:lstStyle/>
                    <a:p>
                      <a:r>
                        <a:rPr lang="pt-BR" sz="1800" kern="1200" dirty="0" smtClean="0">
                          <a:solidFill>
                            <a:schemeClr val="dk1"/>
                          </a:solidFill>
                          <a:effectLst/>
                          <a:latin typeface="Arial" panose="020B0604020202020204" pitchFamily="34" charset="0"/>
                          <a:ea typeface="+mn-ea"/>
                          <a:cs typeface="Arial" panose="020B0604020202020204" pitchFamily="34" charset="0"/>
                        </a:rPr>
                        <a:t>Escolaridade média da população de 18 a 29 anos pertencente aos 25% mais pobres.</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12 anos</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8,6%</a:t>
                      </a:r>
                      <a:endParaRPr lang="pt-BR" b="0" dirty="0">
                        <a:solidFill>
                          <a:schemeClr val="tx1"/>
                        </a:solidFill>
                        <a:latin typeface="Arial" panose="020B0604020202020204" pitchFamily="34" charset="0"/>
                        <a:cs typeface="Arial" panose="020B0604020202020204" pitchFamily="34" charset="0"/>
                      </a:endParaRPr>
                    </a:p>
                  </a:txBody>
                  <a:tcPr/>
                </a:tc>
              </a:tr>
              <a:tr h="370840">
                <a:tc>
                  <a:txBody>
                    <a:bodyPr/>
                    <a:lstStyle/>
                    <a:p>
                      <a:r>
                        <a:rPr lang="pt-BR" sz="1800" kern="1200" dirty="0" smtClean="0">
                          <a:solidFill>
                            <a:schemeClr val="dk1"/>
                          </a:solidFill>
                          <a:effectLst/>
                          <a:latin typeface="Arial" panose="020B0604020202020204" pitchFamily="34" charset="0"/>
                          <a:ea typeface="+mn-ea"/>
                          <a:cs typeface="Arial" panose="020B0604020202020204" pitchFamily="34" charset="0"/>
                        </a:rPr>
                        <a:t>Razão entre a escolaridade média de negros e não negros na faixa etária de 18 a 29 anos.</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b="0" dirty="0" smtClean="0">
                          <a:solidFill>
                            <a:schemeClr val="tx1"/>
                          </a:solidFill>
                          <a:latin typeface="Arial" panose="020B0604020202020204" pitchFamily="34" charset="0"/>
                          <a:cs typeface="Arial" panose="020B0604020202020204" pitchFamily="34" charset="0"/>
                        </a:rPr>
                        <a:t>100 %</a:t>
                      </a:r>
                      <a:endParaRPr lang="pt-BR" b="0" dirty="0">
                        <a:solidFill>
                          <a:schemeClr val="tx1"/>
                        </a:solidFill>
                        <a:latin typeface="Arial" panose="020B0604020202020204" pitchFamily="34" charset="0"/>
                        <a:cs typeface="Arial" panose="020B0604020202020204" pitchFamily="34" charset="0"/>
                      </a:endParaRPr>
                    </a:p>
                  </a:txBody>
                  <a:tcPr/>
                </a:tc>
                <a:tc>
                  <a:txBody>
                    <a:bodyPr/>
                    <a:lstStyle/>
                    <a:p>
                      <a:r>
                        <a:rPr lang="pt-BR" sz="1800" b="0" kern="1200" dirty="0" smtClean="0">
                          <a:solidFill>
                            <a:schemeClr val="dk1"/>
                          </a:solidFill>
                          <a:effectLst/>
                          <a:latin typeface="Arial" panose="020B0604020202020204" pitchFamily="34" charset="0"/>
                          <a:ea typeface="+mn-ea"/>
                          <a:cs typeface="Arial" panose="020B0604020202020204" pitchFamily="34" charset="0"/>
                        </a:rPr>
                        <a:t>86,7%</a:t>
                      </a:r>
                      <a:endParaRPr lang="pt-BR" b="0" dirty="0">
                        <a:solidFill>
                          <a:schemeClr val="tx1"/>
                        </a:solidFill>
                        <a:latin typeface="Arial" panose="020B0604020202020204" pitchFamily="34" charset="0"/>
                        <a:cs typeface="Arial" panose="020B0604020202020204" pitchFamily="34" charset="0"/>
                      </a:endParaRPr>
                    </a:p>
                  </a:txBody>
                  <a:tcPr/>
                </a:tc>
              </a:tr>
              <a:tr h="370840">
                <a:tc gridSpan="3">
                  <a:txBody>
                    <a:bodyPr/>
                    <a:lstStyle/>
                    <a:p>
                      <a:r>
                        <a:rPr lang="pt-BR" b="1" dirty="0" smtClean="0">
                          <a:solidFill>
                            <a:schemeClr val="tx1"/>
                          </a:solidFill>
                          <a:latin typeface="Arial" panose="020B0604020202020204" pitchFamily="34" charset="0"/>
                          <a:cs typeface="Arial" panose="020B0604020202020204" pitchFamily="34" charset="0"/>
                        </a:rPr>
                        <a:t>Ações :</a:t>
                      </a:r>
                      <a:r>
                        <a:rPr lang="pt-BR" b="0" dirty="0" smtClean="0">
                          <a:solidFill>
                            <a:schemeClr val="tx1"/>
                          </a:solidFill>
                          <a:latin typeface="Arial" panose="020B0604020202020204" pitchFamily="34" charset="0"/>
                          <a:cs typeface="Arial" panose="020B0604020202020204" pitchFamily="34" charset="0"/>
                        </a:rPr>
                        <a:t> Não</a:t>
                      </a:r>
                      <a:r>
                        <a:rPr lang="pt-BR" b="0" baseline="0" dirty="0" smtClean="0">
                          <a:solidFill>
                            <a:schemeClr val="tx1"/>
                          </a:solidFill>
                          <a:latin typeface="Arial" panose="020B0604020202020204" pitchFamily="34" charset="0"/>
                          <a:cs typeface="Arial" panose="020B0604020202020204" pitchFamily="34" charset="0"/>
                        </a:rPr>
                        <a:t> quantificado.</a:t>
                      </a:r>
                      <a:endParaRPr lang="pt-BR"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35990469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326524"/>
          </a:xfrm>
          <a:solidFill>
            <a:schemeClr val="accent2">
              <a:lumMod val="75000"/>
            </a:schemeClr>
          </a:solidFill>
        </p:spPr>
        <p:txBody>
          <a:bodyPr>
            <a:normAutofit/>
          </a:bodyPr>
          <a:lstStyle/>
          <a:p>
            <a:pPr algn="ctr"/>
            <a:r>
              <a:rPr lang="pt-BR" b="1" dirty="0" smtClean="0"/>
              <a:t>Meta 9</a:t>
            </a:r>
            <a:endParaRPr lang="pt-BR" dirty="0"/>
          </a:p>
        </p:txBody>
      </p:sp>
      <p:sp>
        <p:nvSpPr>
          <p:cNvPr id="3" name="Espaço Reservado para Conteúdo 2"/>
          <p:cNvSpPr>
            <a:spLocks noGrp="1"/>
          </p:cNvSpPr>
          <p:nvPr>
            <p:ph idx="1"/>
          </p:nvPr>
        </p:nvSpPr>
        <p:spPr>
          <a:xfrm>
            <a:off x="0" y="1815736"/>
            <a:ext cx="12192000" cy="4364401"/>
          </a:xfrm>
        </p:spPr>
        <p:txBody>
          <a:bodyPr/>
          <a:lstStyle/>
          <a:p>
            <a:pPr lvl="0"/>
            <a:r>
              <a:rPr lang="pt-BR" b="1" dirty="0"/>
              <a:t>Meta 9 </a:t>
            </a:r>
            <a:r>
              <a:rPr lang="pt-BR" b="1" dirty="0" smtClean="0"/>
              <a:t>- </a:t>
            </a:r>
            <a:r>
              <a:rPr lang="pt-BR" dirty="0" smtClean="0"/>
              <a:t>Elevar a taxa de alfabetização da população do município com 15 anos ou mais para 94% até 2016 e erradicar, até 2024, em consonância com o PNE, o analfabetismo absoluto e reduzir em 50% a taxa de analfabetismo funcional.</a:t>
            </a:r>
          </a:p>
          <a:p>
            <a:endParaRPr lang="pt-BR" dirty="0" smtClean="0"/>
          </a:p>
          <a:p>
            <a:pPr>
              <a:buNone/>
            </a:pPr>
            <a:r>
              <a:rPr lang="pt-BR" dirty="0" smtClean="0"/>
              <a:t>              </a:t>
            </a:r>
          </a:p>
          <a:p>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3748787386"/>
              </p:ext>
            </p:extLst>
          </p:nvPr>
        </p:nvGraphicFramePr>
        <p:xfrm>
          <a:off x="1120461" y="3668927"/>
          <a:ext cx="9942491" cy="2103120"/>
        </p:xfrm>
        <a:graphic>
          <a:graphicData uri="http://schemas.openxmlformats.org/drawingml/2006/table">
            <a:tbl>
              <a:tblPr firstRow="1" bandRow="1">
                <a:tableStyleId>{5C22544A-7EE6-4342-B048-85BDC9FD1C3A}</a:tableStyleId>
              </a:tblPr>
              <a:tblGrid>
                <a:gridCol w="6938204"/>
                <a:gridCol w="1405779"/>
                <a:gridCol w="1598508"/>
              </a:tblGrid>
              <a:tr h="589279">
                <a:tc>
                  <a:txBody>
                    <a:bodyPr/>
                    <a:lstStyle/>
                    <a:p>
                      <a:r>
                        <a:rPr lang="pt-BR" sz="18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Taxa de alfabetização da população de 15 anos ou mais de idade</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Prevista</a:t>
                      </a:r>
                    </a:p>
                    <a:p>
                      <a:r>
                        <a:rPr lang="pt-BR" sz="18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95%</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Situação atual </a:t>
                      </a:r>
                    </a:p>
                    <a:p>
                      <a:r>
                        <a:rPr lang="pt-BR" sz="18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pt-BR" sz="1800" b="0" dirty="0" smtClean="0">
                          <a:solidFill>
                            <a:srgbClr val="FF0000"/>
                          </a:solidFill>
                          <a:effectLst/>
                          <a:latin typeface="Arial" panose="020B0604020202020204" pitchFamily="34" charset="0"/>
                          <a:ea typeface="Times New Roman" panose="02020603050405020304" pitchFamily="18" charset="0"/>
                          <a:cs typeface="Arial" panose="020B0604020202020204" pitchFamily="34" charset="0"/>
                        </a:rPr>
                        <a:t>85,4% (IBGE)</a:t>
                      </a:r>
                      <a:endParaRPr lang="pt-BR" b="0" dirty="0">
                        <a:solidFill>
                          <a:srgbClr val="FF0000"/>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841828">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800" dirty="0" smtClean="0">
                          <a:latin typeface="Arial" panose="020B0604020202020204" pitchFamily="34" charset="0"/>
                          <a:cs typeface="Arial" panose="020B0604020202020204" pitchFamily="34" charset="0"/>
                        </a:rPr>
                        <a:t>Taxa de analfabetismo funcional de pessoas de 15 anos ou mais de   29,4%           40,5%</a:t>
                      </a:r>
                    </a:p>
                    <a:p>
                      <a:pPr marL="0" marR="0" indent="0" algn="l" defTabSz="914400" rtl="0" eaLnBrk="1" fontAlgn="auto" latinLnBrk="0" hangingPunct="1">
                        <a:lnSpc>
                          <a:spcPct val="100000"/>
                        </a:lnSpc>
                        <a:spcBef>
                          <a:spcPts val="0"/>
                        </a:spcBef>
                        <a:spcAft>
                          <a:spcPts val="0"/>
                        </a:spcAft>
                        <a:buClrTx/>
                        <a:buSzTx/>
                        <a:buFontTx/>
                        <a:buNone/>
                        <a:tabLst/>
                        <a:defRPr/>
                      </a:pPr>
                      <a:r>
                        <a:rPr lang="pt-BR" sz="1800" dirty="0" smtClean="0">
                          <a:latin typeface="Arial" panose="020B0604020202020204" pitchFamily="34" charset="0"/>
                          <a:cs typeface="Arial" panose="020B0604020202020204" pitchFamily="34" charset="0"/>
                        </a:rPr>
                        <a:t> idade-</a:t>
                      </a:r>
                      <a:endParaRPr lang="pt-BR" sz="1800" dirty="0" smtClean="0">
                        <a:latin typeface="Arial" panose="020B0604020202020204" pitchFamily="34" charset="0"/>
                        <a:ea typeface="Calibri"/>
                        <a:cs typeface="Arial" panose="020B0604020202020204" pitchFamily="34" charset="0"/>
                      </a:endParaRPr>
                    </a:p>
                    <a:p>
                      <a:endParaRPr lang="pt-BR" b="1" dirty="0">
                        <a:solidFill>
                          <a:schemeClr val="tx1"/>
                        </a:solidFill>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rgbClr val="FF0000"/>
                        </a:solidFill>
                      </a:endParaRPr>
                    </a:p>
                  </a:txBody>
                  <a:tcPr/>
                </a:tc>
              </a:tr>
            </a:tbl>
          </a:graphicData>
        </a:graphic>
      </p:graphicFrame>
    </p:spTree>
    <p:extLst>
      <p:ext uri="{BB962C8B-B14F-4D97-AF65-F5344CB8AC3E}">
        <p14:creationId xmlns:p14="http://schemas.microsoft.com/office/powerpoint/2010/main" xmlns="" val="480704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41667"/>
            <a:ext cx="12191999" cy="862885"/>
          </a:xfrm>
          <a:solidFill>
            <a:schemeClr val="accent2">
              <a:lumMod val="75000"/>
            </a:schemeClr>
          </a:solidFill>
        </p:spPr>
        <p:txBody>
          <a:bodyPr>
            <a:noAutofit/>
          </a:bodyPr>
          <a:lstStyle/>
          <a:p>
            <a:pPr lvl="1" algn="ctr"/>
            <a:r>
              <a:rPr lang="pt-BR" sz="2400" b="1" dirty="0" smtClean="0">
                <a:latin typeface="Arial" panose="020B0604020202020204" pitchFamily="34" charset="0"/>
                <a:cs typeface="Arial" panose="020B0604020202020204" pitchFamily="34" charset="0"/>
              </a:rPr>
              <a:t/>
            </a:r>
            <a:br>
              <a:rPr lang="pt-BR" sz="2400" b="1" dirty="0" smtClean="0">
                <a:latin typeface="Arial" panose="020B0604020202020204" pitchFamily="34" charset="0"/>
                <a:cs typeface="Arial" panose="020B0604020202020204" pitchFamily="34" charset="0"/>
              </a:rPr>
            </a:br>
            <a:r>
              <a:rPr lang="pt-BR" sz="2400" b="1" dirty="0" smtClean="0">
                <a:latin typeface="Arial" panose="020B0604020202020204" pitchFamily="34" charset="0"/>
                <a:cs typeface="Arial" panose="020B0604020202020204" pitchFamily="34" charset="0"/>
              </a:rPr>
              <a:t/>
            </a:r>
            <a:br>
              <a:rPr lang="pt-BR" sz="2400" b="1" dirty="0" smtClean="0">
                <a:latin typeface="Arial" panose="020B0604020202020204" pitchFamily="34" charset="0"/>
                <a:cs typeface="Arial" panose="020B0604020202020204" pitchFamily="34" charset="0"/>
              </a:rPr>
            </a:br>
            <a:r>
              <a:rPr lang="pt-BR" sz="2400" b="1" dirty="0" smtClean="0"/>
              <a:t> Meta 10</a:t>
            </a:r>
            <a:r>
              <a:rPr lang="pt-BR" sz="2400" b="1" dirty="0">
                <a:latin typeface="Arial" panose="020B0604020202020204" pitchFamily="34" charset="0"/>
                <a:cs typeface="Arial" panose="020B0604020202020204" pitchFamily="34" charset="0"/>
              </a:rPr>
              <a:t/>
            </a:r>
            <a:br>
              <a:rPr lang="pt-BR" sz="2400" b="1" dirty="0">
                <a:latin typeface="Arial" panose="020B0604020202020204" pitchFamily="34" charset="0"/>
                <a:cs typeface="Arial" panose="020B0604020202020204" pitchFamily="34" charset="0"/>
              </a:rPr>
            </a:br>
            <a:r>
              <a:rPr lang="pt-BR" sz="2400" dirty="0">
                <a:latin typeface="Arial" panose="020B0604020202020204" pitchFamily="34" charset="0"/>
                <a:cs typeface="Arial" panose="020B0604020202020204" pitchFamily="34" charset="0"/>
              </a:rPr>
              <a:t/>
            </a:r>
            <a:br>
              <a:rPr lang="pt-BR" sz="2400" dirty="0">
                <a:latin typeface="Arial" panose="020B0604020202020204" pitchFamily="34" charset="0"/>
                <a:cs typeface="Arial" panose="020B0604020202020204" pitchFamily="34" charset="0"/>
              </a:rPr>
            </a:br>
            <a:endParaRPr lang="pt-BR" sz="24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845127" y="965916"/>
            <a:ext cx="10515600" cy="5214222"/>
          </a:xfrm>
        </p:spPr>
        <p:txBody>
          <a:bodyPr/>
          <a:lstStyle/>
          <a:p>
            <a:pPr lvl="0"/>
            <a:r>
              <a:rPr lang="pt-BR" b="1" dirty="0"/>
              <a:t>Meta 10:</a:t>
            </a:r>
            <a:r>
              <a:rPr lang="pt-BR" dirty="0"/>
              <a:t> </a:t>
            </a:r>
            <a:r>
              <a:rPr lang="pt-BR" dirty="0" smtClean="0"/>
              <a:t>Oferecer, no mínimo, 25% das matrículas de educação de jovens e adultos na forma integrada à educação profissional nos anos finais do ensino fundamental e no ensino médio.</a:t>
            </a:r>
          </a:p>
          <a:p>
            <a:endParaRPr lang="pt-BR" dirty="0"/>
          </a:p>
          <a:p>
            <a:endParaRPr lang="pt-BR" dirty="0" smtClean="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p:txBody>
      </p:sp>
      <p:graphicFrame>
        <p:nvGraphicFramePr>
          <p:cNvPr id="4" name="Tabela 3"/>
          <p:cNvGraphicFramePr>
            <a:graphicFrameLocks noGrp="1"/>
          </p:cNvGraphicFramePr>
          <p:nvPr>
            <p:extLst>
              <p:ext uri="{D42A27DB-BD31-4B8C-83A1-F6EECF244321}">
                <p14:modId xmlns:p14="http://schemas.microsoft.com/office/powerpoint/2010/main" xmlns="" val="1097244120"/>
              </p:ext>
            </p:extLst>
          </p:nvPr>
        </p:nvGraphicFramePr>
        <p:xfrm>
          <a:off x="270458" y="3165722"/>
          <a:ext cx="10947041" cy="1285240"/>
        </p:xfrm>
        <a:graphic>
          <a:graphicData uri="http://schemas.openxmlformats.org/drawingml/2006/table">
            <a:tbl>
              <a:tblPr firstRow="1" bandRow="1">
                <a:tableStyleId>{5C22544A-7EE6-4342-B048-85BDC9FD1C3A}</a:tableStyleId>
              </a:tblPr>
              <a:tblGrid>
                <a:gridCol w="7365147"/>
                <a:gridCol w="1407569"/>
                <a:gridCol w="2174325"/>
              </a:tblGrid>
              <a:tr h="0">
                <a:tc>
                  <a:txBody>
                    <a:bodyPr/>
                    <a:lstStyle/>
                    <a:p>
                      <a:r>
                        <a:rPr lang="pt-BR" b="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Percentual de matrículas da educação de jovens e adultos na forma integrada à educação profissional.</a:t>
                      </a:r>
                    </a:p>
                  </a:txBody>
                  <a:tcPr>
                    <a:solidFill>
                      <a:schemeClr val="accent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0" dirty="0" smtClean="0">
                          <a:solidFill>
                            <a:schemeClr val="tx1"/>
                          </a:solidFill>
                          <a:latin typeface="Arial" panose="020B0604020202020204" pitchFamily="34" charset="0"/>
                          <a:cs typeface="Arial" panose="020B0604020202020204" pitchFamily="34" charset="0"/>
                        </a:rPr>
                        <a:t>PREVISTA</a:t>
                      </a:r>
                    </a:p>
                    <a:p>
                      <a:pPr marL="0" marR="0" indent="0" algn="l" defTabSz="914400" rtl="0" eaLnBrk="1" fontAlgn="auto" latinLnBrk="0" hangingPunct="1">
                        <a:lnSpc>
                          <a:spcPct val="100000"/>
                        </a:lnSpc>
                        <a:spcBef>
                          <a:spcPts val="0"/>
                        </a:spcBef>
                        <a:spcAft>
                          <a:spcPts val="0"/>
                        </a:spcAft>
                        <a:buClrTx/>
                        <a:buSzTx/>
                        <a:buFontTx/>
                        <a:buNone/>
                        <a:tabLst/>
                        <a:defRPr/>
                      </a:pPr>
                      <a:r>
                        <a:rPr lang="pt-BR" b="0" dirty="0" smtClean="0">
                          <a:solidFill>
                            <a:schemeClr val="tx1"/>
                          </a:solidFill>
                          <a:latin typeface="Arial" panose="020B0604020202020204" pitchFamily="34" charset="0"/>
                          <a:cs typeface="Arial" panose="020B0604020202020204" pitchFamily="34" charset="0"/>
                        </a:rPr>
                        <a:t>25%</a:t>
                      </a:r>
                    </a:p>
                    <a:p>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b="0" dirty="0" smtClean="0">
                          <a:solidFill>
                            <a:schemeClr val="tx1"/>
                          </a:solidFill>
                          <a:latin typeface="Arial" panose="020B0604020202020204" pitchFamily="34" charset="0"/>
                          <a:cs typeface="Arial" panose="020B0604020202020204" pitchFamily="34" charset="0"/>
                        </a:rPr>
                        <a:t>SITUAÇÃO ATUAL</a:t>
                      </a:r>
                    </a:p>
                    <a:p>
                      <a:r>
                        <a:rPr lang="pt-BR" b="0" dirty="0" smtClean="0">
                          <a:solidFill>
                            <a:schemeClr val="tx1"/>
                          </a:solidFill>
                          <a:latin typeface="Arial" panose="020B0604020202020204" pitchFamily="34" charset="0"/>
                          <a:cs typeface="Arial" panose="020B0604020202020204" pitchFamily="34" charset="0"/>
                        </a:rPr>
                        <a:t>0,0</a:t>
                      </a:r>
                      <a:endParaRPr lang="pt-BR"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370840">
                <a:tc>
                  <a:txBody>
                    <a:bodyPr/>
                    <a:lstStyle/>
                    <a:p>
                      <a:r>
                        <a:rPr lang="pt-BR" b="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NÃO QUANTIFICADO.</a:t>
                      </a:r>
                    </a:p>
                  </a:txBody>
                  <a:tcPr/>
                </a:tc>
                <a:tc>
                  <a:txBody>
                    <a:bodyPr/>
                    <a:lstStyle/>
                    <a:p>
                      <a:endParaRPr lang="pt-BR" b="0" dirty="0">
                        <a:solidFill>
                          <a:schemeClr val="tx1"/>
                        </a:solidFill>
                        <a:latin typeface="Arial" panose="020B0604020202020204" pitchFamily="34" charset="0"/>
                        <a:cs typeface="Arial" panose="020B0604020202020204" pitchFamily="34" charset="0"/>
                      </a:endParaRPr>
                    </a:p>
                  </a:txBody>
                  <a:tcPr/>
                </a:tc>
                <a:tc>
                  <a:txBody>
                    <a:bodyPr/>
                    <a:lstStyle/>
                    <a:p>
                      <a:endParaRPr lang="pt-BR" b="0" dirty="0">
                        <a:solidFill>
                          <a:schemeClr val="tx1"/>
                        </a:solidFill>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xmlns="" val="3812838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875763"/>
          </a:xfrm>
          <a:solidFill>
            <a:schemeClr val="accent2">
              <a:lumMod val="75000"/>
            </a:schemeClr>
          </a:solidFill>
        </p:spPr>
        <p:txBody>
          <a:bodyPr>
            <a:normAutofit fontScale="90000"/>
          </a:bodyPr>
          <a:lstStyle/>
          <a:p>
            <a:pPr lvl="1" algn="ctr" rtl="0">
              <a:lnSpc>
                <a:spcPct val="90000"/>
              </a:lnSpc>
              <a:spcBef>
                <a:spcPct val="0"/>
              </a:spcBef>
            </a:pPr>
            <a:r>
              <a:rPr lang="pt-BR" sz="2400" dirty="0" smtClean="0"/>
              <a:t/>
            </a:r>
            <a:br>
              <a:rPr lang="pt-BR" sz="2400" dirty="0" smtClean="0"/>
            </a:br>
            <a:r>
              <a:rPr lang="pt-BR" sz="4000" b="1" dirty="0" smtClean="0"/>
              <a:t> Meta 11</a:t>
            </a:r>
            <a:r>
              <a:rPr lang="pt-BR" b="1" dirty="0"/>
              <a:t/>
            </a:r>
            <a:br>
              <a:rPr lang="pt-BR" b="1" dirty="0"/>
            </a:br>
            <a:endParaRPr lang="pt-BR" dirty="0"/>
          </a:p>
        </p:txBody>
      </p:sp>
      <p:sp>
        <p:nvSpPr>
          <p:cNvPr id="3" name="Espaço Reservado para Conteúdo 2"/>
          <p:cNvSpPr>
            <a:spLocks noGrp="1"/>
          </p:cNvSpPr>
          <p:nvPr>
            <p:ph idx="1"/>
          </p:nvPr>
        </p:nvSpPr>
        <p:spPr>
          <a:xfrm>
            <a:off x="845127" y="1030310"/>
            <a:ext cx="10515600" cy="5149827"/>
          </a:xfrm>
        </p:spPr>
        <p:txBody>
          <a:bodyPr/>
          <a:lstStyle/>
          <a:p>
            <a:pPr marL="0" lvl="0" indent="0">
              <a:buNone/>
            </a:pPr>
            <a:r>
              <a:rPr lang="pt-BR" b="1" dirty="0"/>
              <a:t>M</a:t>
            </a:r>
            <a:r>
              <a:rPr lang="pt-BR" b="1" dirty="0" smtClean="0"/>
              <a:t>eta </a:t>
            </a:r>
            <a:r>
              <a:rPr lang="pt-BR" b="1" dirty="0"/>
              <a:t>11:</a:t>
            </a:r>
            <a:r>
              <a:rPr lang="pt-BR" dirty="0"/>
              <a:t> </a:t>
            </a:r>
            <a:r>
              <a:rPr lang="pt-BR" dirty="0" smtClean="0"/>
              <a:t>Estimular a ampliação das matrículas da educação profissional técnica de nível médio, assegurando a qualidade da oferta.</a:t>
            </a:r>
          </a:p>
          <a:p>
            <a:pPr marL="0" indent="0">
              <a:buNone/>
            </a:pPr>
            <a:endParaRPr lang="pt-BR" dirty="0"/>
          </a:p>
          <a:p>
            <a:pPr marL="0" indent="0">
              <a:buNone/>
            </a:pPr>
            <a:endParaRPr lang="pt-BR" dirty="0"/>
          </a:p>
          <a:p>
            <a:endParaRPr lang="pt-BR" dirty="0" smtClean="0"/>
          </a:p>
          <a:p>
            <a:endParaRPr lang="pt-BR" dirty="0"/>
          </a:p>
          <a:p>
            <a:pPr marL="0" indent="0">
              <a:buNone/>
            </a:pPr>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3591902551"/>
              </p:ext>
            </p:extLst>
          </p:nvPr>
        </p:nvGraphicFramePr>
        <p:xfrm>
          <a:off x="1223493" y="2857559"/>
          <a:ext cx="10137234" cy="1332992"/>
        </p:xfrm>
        <a:graphic>
          <a:graphicData uri="http://schemas.openxmlformats.org/drawingml/2006/table">
            <a:tbl>
              <a:tblPr firstRow="1" bandRow="1">
                <a:tableStyleId>{5C22544A-7EE6-4342-B048-85BDC9FD1C3A}</a:tableStyleId>
              </a:tblPr>
              <a:tblGrid>
                <a:gridCol w="10137234"/>
              </a:tblGrid>
              <a:tr h="967466">
                <a:tc>
                  <a:txBody>
                    <a:bodyPr/>
                    <a:lstStyle/>
                    <a:p>
                      <a:pPr marL="0" marR="0" lvl="0" indent="0" algn="l" defTabSz="914400" rtl="0" eaLnBrk="1" fontAlgn="auto" latinLnBrk="0" hangingPunct="1">
                        <a:lnSpc>
                          <a:spcPct val="90000"/>
                        </a:lnSpc>
                        <a:spcBef>
                          <a:spcPts val="1000"/>
                        </a:spcBef>
                        <a:spcAft>
                          <a:spcPts val="0"/>
                        </a:spcAft>
                        <a:buClrTx/>
                        <a:buSzTx/>
                        <a:buFont typeface="Wingdings 2" pitchFamily="18" charset="2"/>
                        <a:buNone/>
                        <a:tabLst/>
                        <a:defRPr/>
                      </a:pPr>
                      <a:r>
                        <a:rPr lang="pt-BR" sz="2400" b="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NÃO QUANTIFICADO.</a:t>
                      </a:r>
                    </a:p>
                    <a:p>
                      <a:pPr marL="0" marR="0" lvl="0" indent="0" algn="l" defTabSz="914400" rtl="0" eaLnBrk="1" fontAlgn="auto" latinLnBrk="0" hangingPunct="1">
                        <a:lnSpc>
                          <a:spcPct val="90000"/>
                        </a:lnSpc>
                        <a:spcBef>
                          <a:spcPts val="1000"/>
                        </a:spcBef>
                        <a:spcAft>
                          <a:spcPts val="0"/>
                        </a:spcAft>
                        <a:buClrTx/>
                        <a:buSzTx/>
                        <a:buFont typeface="Wingdings 2" pitchFamily="18" charset="2"/>
                        <a:buNone/>
                        <a:tabLst/>
                        <a:defRPr/>
                      </a:pPr>
                      <a:endParaRPr lang="pt-BR" sz="2400" b="0" dirty="0" smtClean="0"/>
                    </a:p>
                    <a:p>
                      <a:pPr marL="0" marR="0" lvl="0" indent="0" algn="l" defTabSz="914400" rtl="0" eaLnBrk="1" fontAlgn="auto" latinLnBrk="0" hangingPunct="1">
                        <a:lnSpc>
                          <a:spcPct val="90000"/>
                        </a:lnSpc>
                        <a:spcBef>
                          <a:spcPts val="1000"/>
                        </a:spcBef>
                        <a:spcAft>
                          <a:spcPts val="0"/>
                        </a:spcAft>
                        <a:buClrTx/>
                        <a:buSzTx/>
                        <a:buFont typeface="Wingdings 2" pitchFamily="18" charset="2"/>
                        <a:buNone/>
                        <a:tabLst/>
                        <a:defRPr/>
                      </a:pPr>
                      <a:r>
                        <a:rPr lang="pt-BR" sz="2400" dirty="0" smtClean="0"/>
                        <a:t>AÇÕES: </a:t>
                      </a:r>
                      <a:r>
                        <a:rPr kumimoji="0" lang="pt-BR" sz="2400" b="0" i="0" u="none" strike="noStrike" kern="1200" cap="none" spc="0" normalizeH="0" baseline="0" noProof="0" dirty="0" smtClean="0">
                          <a:ln>
                            <a:noFill/>
                          </a:ln>
                          <a:solidFill>
                            <a:prstClr val="black"/>
                          </a:solidFill>
                          <a:effectLst/>
                          <a:uLnTx/>
                          <a:uFillTx/>
                          <a:latin typeface="+mn-lt"/>
                        </a:rPr>
                        <a:t>Subsídios com o transporte, a  fim de estimular o ensino profissional.</a:t>
                      </a:r>
                    </a:p>
                  </a:txBody>
                  <a:tcPr>
                    <a:solidFill>
                      <a:schemeClr val="accent2">
                        <a:lumMod val="60000"/>
                        <a:lumOff val="40000"/>
                      </a:schemeClr>
                    </a:solidFill>
                  </a:tcPr>
                </a:tc>
              </a:tr>
            </a:tbl>
          </a:graphicData>
        </a:graphic>
      </p:graphicFrame>
    </p:spTree>
    <p:extLst>
      <p:ext uri="{BB962C8B-B14F-4D97-AF65-F5344CB8AC3E}">
        <p14:creationId xmlns:p14="http://schemas.microsoft.com/office/powerpoint/2010/main" xmlns="" val="2071987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1999" cy="991673"/>
          </a:xfrm>
          <a:solidFill>
            <a:schemeClr val="accent2">
              <a:lumMod val="75000"/>
            </a:schemeClr>
          </a:solidFill>
        </p:spPr>
        <p:txBody>
          <a:bodyPr>
            <a:normAutofit/>
          </a:bodyPr>
          <a:lstStyle/>
          <a:p>
            <a:pPr lvl="1" algn="ctr"/>
            <a:r>
              <a:rPr lang="pt-BR" sz="2800" b="1" dirty="0" smtClean="0"/>
              <a:t>Meta 12</a:t>
            </a:r>
            <a:endParaRPr lang="pt-BR" sz="28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845127" y="1171977"/>
            <a:ext cx="10515600" cy="5046797"/>
          </a:xfrm>
        </p:spPr>
        <p:txBody>
          <a:bodyPr/>
          <a:lstStyle/>
          <a:p>
            <a:pPr lvl="0"/>
            <a:r>
              <a:rPr lang="pt-BR" b="1" dirty="0"/>
              <a:t>M</a:t>
            </a:r>
            <a:r>
              <a:rPr lang="pt-BR" b="1" dirty="0" smtClean="0"/>
              <a:t>eta </a:t>
            </a:r>
            <a:r>
              <a:rPr lang="pt-BR" b="1" dirty="0"/>
              <a:t>12- </a:t>
            </a:r>
            <a:r>
              <a:rPr lang="pt-BR" dirty="0" smtClean="0"/>
              <a:t>Incentivar o fortalecimento das IES mediante a realização de parcerias que possam reverter simultaneamente a formação de profissionais de nível superior e o atendimento das demandas e necessidade das instituições educacionais do município.</a:t>
            </a:r>
          </a:p>
          <a:p>
            <a:endParaRPr lang="pt-BR" dirty="0" smtClean="0"/>
          </a:p>
          <a:p>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4030146366"/>
              </p:ext>
            </p:extLst>
          </p:nvPr>
        </p:nvGraphicFramePr>
        <p:xfrm>
          <a:off x="845127" y="3488623"/>
          <a:ext cx="9200394" cy="2027936"/>
        </p:xfrm>
        <a:graphic>
          <a:graphicData uri="http://schemas.openxmlformats.org/drawingml/2006/table">
            <a:tbl>
              <a:tblPr firstRow="1" bandRow="1">
                <a:tableStyleId>{5C22544A-7EE6-4342-B048-85BDC9FD1C3A}</a:tableStyleId>
              </a:tblPr>
              <a:tblGrid>
                <a:gridCol w="9200394"/>
              </a:tblGrid>
              <a:tr h="1018984">
                <a:tc>
                  <a:txBody>
                    <a:bodyPr/>
                    <a:lstStyle/>
                    <a:p>
                      <a:pPr marL="228600" marR="0" lvl="0" indent="-228600" algn="l" defTabSz="914400" rtl="0" eaLnBrk="1" fontAlgn="auto" latinLnBrk="0" hangingPunct="1">
                        <a:lnSpc>
                          <a:spcPct val="90000"/>
                        </a:lnSpc>
                        <a:spcBef>
                          <a:spcPts val="1000"/>
                        </a:spcBef>
                        <a:spcAft>
                          <a:spcPts val="0"/>
                        </a:spcAft>
                        <a:buClrTx/>
                        <a:buSzTx/>
                        <a:buFont typeface="Wingdings 2" pitchFamily="18" charset="2"/>
                        <a:buNone/>
                        <a:tabLst/>
                        <a:defRPr/>
                      </a:pPr>
                      <a:r>
                        <a:rPr lang="pt-BR" sz="2400" b="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NÃO QUANTIFICADO.</a:t>
                      </a:r>
                    </a:p>
                    <a:p>
                      <a:pPr marL="228600" marR="0" lvl="0" indent="-228600" algn="l" defTabSz="914400" rtl="0" eaLnBrk="1" fontAlgn="auto" latinLnBrk="0" hangingPunct="1">
                        <a:lnSpc>
                          <a:spcPct val="90000"/>
                        </a:lnSpc>
                        <a:spcBef>
                          <a:spcPts val="1000"/>
                        </a:spcBef>
                        <a:spcAft>
                          <a:spcPts val="0"/>
                        </a:spcAft>
                        <a:buClrTx/>
                        <a:buSzTx/>
                        <a:buFont typeface="Wingdings 2" pitchFamily="18" charset="2"/>
                        <a:buNone/>
                        <a:tabLst/>
                        <a:defRPr/>
                      </a:pPr>
                      <a:endParaRPr kumimoji="0" lang="pt-BR" sz="24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 2" pitchFamily="18" charset="2"/>
                        <a:buChar char=""/>
                        <a:tabLst/>
                        <a:defRPr/>
                      </a:pPr>
                      <a:r>
                        <a:rPr kumimoji="0" lang="pt-BR" sz="24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Ações:</a:t>
                      </a:r>
                      <a:r>
                        <a:rPr kumimoji="0" lang="pt-BR" sz="24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Subsídios com o transporte Universitário, a  fim de estimular o ensino superior à população</a:t>
                      </a:r>
                    </a:p>
                    <a:p>
                      <a:endParaRPr lang="pt-BR" sz="2400" b="0" dirty="0">
                        <a:latin typeface="Arial" panose="020B0604020202020204" pitchFamily="34" charset="0"/>
                        <a:cs typeface="Arial" panose="020B0604020202020204" pitchFamily="34" charset="0"/>
                      </a:endParaRPr>
                    </a:p>
                  </a:txBody>
                  <a:tcPr>
                    <a:solidFill>
                      <a:schemeClr val="accent2">
                        <a:lumMod val="60000"/>
                        <a:lumOff val="40000"/>
                      </a:schemeClr>
                    </a:solidFill>
                  </a:tcPr>
                </a:tc>
              </a:tr>
            </a:tbl>
          </a:graphicData>
        </a:graphic>
      </p:graphicFrame>
    </p:spTree>
    <p:extLst>
      <p:ext uri="{BB962C8B-B14F-4D97-AF65-F5344CB8AC3E}">
        <p14:creationId xmlns:p14="http://schemas.microsoft.com/office/powerpoint/2010/main" xmlns="" val="7296946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8638"/>
            <a:ext cx="12192000" cy="1545465"/>
          </a:xfrm>
          <a:solidFill>
            <a:schemeClr val="accent2">
              <a:lumMod val="75000"/>
            </a:schemeClr>
          </a:solidFill>
        </p:spPr>
        <p:txBody>
          <a:bodyPr>
            <a:normAutofit/>
          </a:bodyPr>
          <a:lstStyle/>
          <a:p>
            <a:pPr lvl="1" algn="ctr" rtl="0">
              <a:lnSpc>
                <a:spcPct val="90000"/>
              </a:lnSpc>
              <a:spcBef>
                <a:spcPct val="0"/>
              </a:spcBef>
            </a:pPr>
            <a:r>
              <a:rPr kumimoji="0" lang="pt-BR"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pt-BR"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lang="pt-BR" sz="2400" b="1" dirty="0" smtClean="0"/>
              <a:t> </a:t>
            </a:r>
            <a:r>
              <a:rPr lang="pt-BR" sz="4400" b="1" dirty="0" smtClean="0"/>
              <a:t>Meta 13</a:t>
            </a:r>
            <a:r>
              <a:rPr kumimoji="0" lang="pt-BR" sz="2400" b="0" i="0" u="none" strike="noStrike" cap="none" normalizeH="0" baseline="0" dirty="0" smtClean="0">
                <a:ln>
                  <a:noFill/>
                </a:ln>
                <a:solidFill>
                  <a:schemeClr val="tx1"/>
                </a:solidFill>
                <a:effectLst/>
                <a:latin typeface="Arial" pitchFamily="34" charset="0"/>
                <a:cs typeface="Arial" pitchFamily="34" charset="0"/>
              </a:rPr>
              <a:t/>
            </a:r>
            <a:br>
              <a:rPr kumimoji="0" lang="pt-BR" sz="2400" b="0" i="0" u="none" strike="noStrike" cap="none" normalizeH="0" baseline="0" dirty="0" smtClean="0">
                <a:ln>
                  <a:noFill/>
                </a:ln>
                <a:solidFill>
                  <a:schemeClr val="tx1"/>
                </a:solidFill>
                <a:effectLst/>
                <a:latin typeface="Arial" pitchFamily="34" charset="0"/>
                <a:cs typeface="Arial" pitchFamily="34" charset="0"/>
              </a:rPr>
            </a:br>
            <a:endParaRPr lang="pt-BR" sz="2400" dirty="0"/>
          </a:p>
        </p:txBody>
      </p:sp>
      <p:sp>
        <p:nvSpPr>
          <p:cNvPr id="3" name="Espaço Reservado para Conteúdo 2"/>
          <p:cNvSpPr>
            <a:spLocks noGrp="1"/>
          </p:cNvSpPr>
          <p:nvPr>
            <p:ph idx="1"/>
          </p:nvPr>
        </p:nvSpPr>
        <p:spPr>
          <a:xfrm>
            <a:off x="845127" y="1210614"/>
            <a:ext cx="10515600" cy="4969523"/>
          </a:xfrm>
        </p:spPr>
        <p:txBody>
          <a:bodyPr>
            <a:normAutofit fontScale="85000" lnSpcReduction="20000"/>
          </a:bodyPr>
          <a:lstStyle/>
          <a:p>
            <a:pPr algn="just">
              <a:buNone/>
            </a:pPr>
            <a:endParaRPr lang="pt-BR" b="1" dirty="0" smtClean="0"/>
          </a:p>
          <a:p>
            <a:pPr algn="just">
              <a:buNone/>
            </a:pPr>
            <a:endParaRPr lang="pt-BR" b="1" dirty="0"/>
          </a:p>
          <a:p>
            <a:pPr lvl="0" algn="just">
              <a:buNone/>
            </a:pPr>
            <a:r>
              <a:rPr lang="pt-BR" b="1" dirty="0" smtClean="0"/>
              <a:t>Meta </a:t>
            </a:r>
            <a:r>
              <a:rPr lang="pt-BR" b="1" dirty="0"/>
              <a:t>13: </a:t>
            </a:r>
            <a:r>
              <a:rPr lang="pt-BR" dirty="0" smtClean="0"/>
              <a:t>Garantir que todos os professores da educação básica possuam formação específica de nível superior, obtida em curso de licenciatura na área de conhecimento em que atuam.</a:t>
            </a:r>
          </a:p>
          <a:p>
            <a:pPr algn="just">
              <a:buNone/>
            </a:pPr>
            <a:endParaRPr lang="pt-BR" dirty="0" smtClean="0"/>
          </a:p>
          <a:p>
            <a:pPr algn="just">
              <a:buNone/>
            </a:pPr>
            <a:endParaRPr lang="pt-BR" b="1" dirty="0" smtClean="0">
              <a:solidFill>
                <a:srgbClr val="FF0000"/>
              </a:solidFill>
            </a:endParaRPr>
          </a:p>
          <a:p>
            <a:pPr fontAlgn="t"/>
            <a:r>
              <a:rPr lang="pt-BR" dirty="0" smtClean="0"/>
              <a:t>Proporção de docências com professores que possuam formação superior compatível com a área de conhecimento em que lecionam na educação básica. </a:t>
            </a:r>
          </a:p>
          <a:p>
            <a:pPr fontAlgn="t"/>
            <a:r>
              <a:rPr lang="pt-BR" dirty="0" smtClean="0"/>
              <a:t>Total de professores no  quadro do município -22</a:t>
            </a:r>
          </a:p>
          <a:p>
            <a:pPr fontAlgn="t"/>
            <a:r>
              <a:rPr lang="pt-BR" dirty="0" smtClean="0"/>
              <a:t>Apenas com Magistério: 3</a:t>
            </a:r>
          </a:p>
          <a:p>
            <a:r>
              <a:rPr lang="pt-BR" dirty="0" smtClean="0"/>
              <a:t>Apenas com Graduação: 0</a:t>
            </a:r>
          </a:p>
          <a:p>
            <a:r>
              <a:rPr lang="pt-BR" dirty="0" smtClean="0"/>
              <a:t>Com PÓS/ GRADUAÇÃO: 19</a:t>
            </a:r>
          </a:p>
          <a:p>
            <a:r>
              <a:rPr lang="pt-BR" dirty="0" smtClean="0"/>
              <a:t>86,36% TEM FORMAÇÃO SUPERIOR – </a:t>
            </a:r>
          </a:p>
          <a:p>
            <a:pPr algn="just">
              <a:buNone/>
            </a:pPr>
            <a:endParaRPr lang="pt-BR" b="1" dirty="0">
              <a:solidFill>
                <a:srgbClr val="FF0000"/>
              </a:solidFill>
            </a:endParaRPr>
          </a:p>
        </p:txBody>
      </p:sp>
    </p:spTree>
    <p:extLst>
      <p:ext uri="{BB962C8B-B14F-4D97-AF65-F5344CB8AC3E}">
        <p14:creationId xmlns:p14="http://schemas.microsoft.com/office/powerpoint/2010/main" xmlns="" val="1551051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58537" y="470263"/>
            <a:ext cx="8948057" cy="5466897"/>
          </a:xfrm>
          <a:solidFill>
            <a:schemeClr val="accent2">
              <a:lumMod val="75000"/>
            </a:schemeClr>
          </a:solidFill>
        </p:spPr>
        <p:txBody>
          <a:bodyPr>
            <a:normAutofit fontScale="90000"/>
          </a:bodyPr>
          <a:lstStyle/>
          <a:p>
            <a:r>
              <a:rPr lang="pt-BR" b="1" cap="small" dirty="0" smtClean="0"/>
              <a:t>Relatório de monitoramento e avaliação do Plano Municipal de Educação de Jundiaí do Sul – Paraná</a:t>
            </a:r>
            <a:br>
              <a:rPr lang="pt-BR" b="1" cap="small" dirty="0" smtClean="0"/>
            </a:br>
            <a:r>
              <a:rPr lang="pt-BR" b="1" cap="small" dirty="0" smtClean="0"/>
              <a:t>Lei - </a:t>
            </a:r>
            <a:r>
              <a:rPr lang="pt-BR" i="1" dirty="0" smtClean="0"/>
              <a:t>474/2015</a:t>
            </a:r>
            <a:r>
              <a:rPr lang="pt-BR" cap="small" dirty="0" smtClean="0"/>
              <a:t/>
            </a:r>
            <a:br>
              <a:rPr lang="pt-BR" cap="small" dirty="0" smtClean="0"/>
            </a:br>
            <a:endParaRPr lang="pt-BR" dirty="0"/>
          </a:p>
        </p:txBody>
      </p:sp>
      <p:pic>
        <p:nvPicPr>
          <p:cNvPr id="2091" name="Picture 43" descr="brasão"/>
          <p:cNvPicPr>
            <a:picLocks noChangeAspect="1" noChangeArrowheads="1"/>
          </p:cNvPicPr>
          <p:nvPr/>
        </p:nvPicPr>
        <p:blipFill>
          <a:blip r:embed="rId2" cstate="print"/>
          <a:srcRect/>
          <a:stretch>
            <a:fillRect/>
          </a:stretch>
        </p:blipFill>
        <p:spPr bwMode="auto">
          <a:xfrm>
            <a:off x="2113235" y="561704"/>
            <a:ext cx="988142" cy="927462"/>
          </a:xfrm>
          <a:prstGeom prst="rect">
            <a:avLst/>
          </a:prstGeom>
          <a:noFill/>
          <a:ln w="9525">
            <a:noFill/>
            <a:miter lim="800000"/>
            <a:headEnd/>
            <a:tailEnd/>
          </a:ln>
        </p:spPr>
      </p:pic>
    </p:spTree>
    <p:extLst>
      <p:ext uri="{BB962C8B-B14F-4D97-AF65-F5344CB8AC3E}">
        <p14:creationId xmlns:p14="http://schemas.microsoft.com/office/powerpoint/2010/main" xmlns="" val="39487335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1999" cy="1365161"/>
          </a:xfrm>
          <a:solidFill>
            <a:schemeClr val="accent2">
              <a:lumMod val="75000"/>
            </a:schemeClr>
          </a:solidFill>
        </p:spPr>
        <p:txBody>
          <a:bodyPr/>
          <a:lstStyle/>
          <a:p>
            <a:pPr algn="ctr"/>
            <a:r>
              <a:rPr lang="pt-BR" b="1" dirty="0" smtClean="0"/>
              <a:t>Meta 14</a:t>
            </a:r>
            <a:endParaRPr lang="pt-BR" dirty="0"/>
          </a:p>
        </p:txBody>
      </p:sp>
      <p:sp>
        <p:nvSpPr>
          <p:cNvPr id="3" name="Espaço Reservado para Conteúdo 2"/>
          <p:cNvSpPr>
            <a:spLocks noGrp="1"/>
          </p:cNvSpPr>
          <p:nvPr>
            <p:ph idx="1"/>
          </p:nvPr>
        </p:nvSpPr>
        <p:spPr/>
        <p:txBody>
          <a:bodyPr/>
          <a:lstStyle/>
          <a:p>
            <a:pPr lvl="0"/>
            <a:r>
              <a:rPr lang="pt-BR" b="1" dirty="0">
                <a:latin typeface="Arial" pitchFamily="34" charset="0"/>
                <a:cs typeface="Arial" pitchFamily="34" charset="0"/>
              </a:rPr>
              <a:t>Meta 14: </a:t>
            </a:r>
            <a:r>
              <a:rPr lang="pt-BR" dirty="0" smtClean="0"/>
              <a:t>Possibilitar a capacitação dos docentes, concursados na rede municipal, em programas de </a:t>
            </a:r>
            <a:r>
              <a:rPr lang="pt-BR" dirty="0" err="1" smtClean="0"/>
              <a:t>stricto</a:t>
            </a:r>
            <a:r>
              <a:rPr lang="pt-BR" dirty="0" smtClean="0"/>
              <a:t> </a:t>
            </a:r>
            <a:r>
              <a:rPr lang="pt-BR" dirty="0" err="1" smtClean="0"/>
              <a:t>sensu</a:t>
            </a:r>
            <a:r>
              <a:rPr lang="pt-BR" dirty="0" smtClean="0"/>
              <a:t> que possam reverter em benefícios a seu trabalho na rede, de acordo com os critérios a serem estabelecidos no PCCS, visando atender até 50% da demanda de formação na vigência do presente plano.</a:t>
            </a:r>
          </a:p>
          <a:p>
            <a:pPr algn="just">
              <a:buNone/>
            </a:pPr>
            <a:endParaRPr lang="pt-BR" b="1" dirty="0">
              <a:latin typeface="Arial" pitchFamily="34" charset="0"/>
              <a:cs typeface="Arial" pitchFamily="34" charset="0"/>
            </a:endParaRPr>
          </a:p>
          <a:p>
            <a:pPr algn="just">
              <a:buNone/>
            </a:pPr>
            <a:r>
              <a:rPr lang="pt-BR" dirty="0" smtClean="0">
                <a:latin typeface="Arial" panose="020B0604020202020204" pitchFamily="34" charset="0"/>
                <a:ea typeface="Times New Roman" panose="02020603050405020304" pitchFamily="18" charset="0"/>
                <a:cs typeface="Arial" panose="020B0604020202020204" pitchFamily="34" charset="0"/>
              </a:rPr>
              <a:t>META ALCANÇADA.</a:t>
            </a:r>
          </a:p>
          <a:p>
            <a:pPr algn="just">
              <a:buNone/>
            </a:pPr>
            <a:endParaRPr lang="pt-BR"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xmlns="" val="1190781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82581"/>
            <a:ext cx="12191999" cy="1691322"/>
          </a:xfrm>
          <a:solidFill>
            <a:schemeClr val="accent2">
              <a:lumMod val="75000"/>
            </a:schemeClr>
          </a:solidFill>
        </p:spPr>
        <p:txBody>
          <a:bodyPr/>
          <a:lstStyle/>
          <a:p>
            <a:pPr algn="ctr"/>
            <a:r>
              <a:rPr lang="pt-BR" dirty="0" smtClean="0"/>
              <a:t/>
            </a:r>
            <a:br>
              <a:rPr lang="pt-BR" dirty="0" smtClean="0"/>
            </a:br>
            <a:r>
              <a:rPr lang="pt-BR" b="1" dirty="0" smtClean="0"/>
              <a:t> Meta 15</a:t>
            </a:r>
            <a:endParaRPr lang="pt-BR" dirty="0"/>
          </a:p>
        </p:txBody>
      </p:sp>
      <p:sp>
        <p:nvSpPr>
          <p:cNvPr id="3" name="Espaço Reservado para Conteúdo 2"/>
          <p:cNvSpPr>
            <a:spLocks noGrp="1"/>
          </p:cNvSpPr>
          <p:nvPr>
            <p:ph idx="1"/>
          </p:nvPr>
        </p:nvSpPr>
        <p:spPr>
          <a:xfrm>
            <a:off x="141668" y="1146220"/>
            <a:ext cx="11887200" cy="5033917"/>
          </a:xfrm>
        </p:spPr>
        <p:txBody>
          <a:bodyPr/>
          <a:lstStyle/>
          <a:p>
            <a:pPr lvl="0"/>
            <a:r>
              <a:rPr lang="pt-BR" b="1" dirty="0"/>
              <a:t>META </a:t>
            </a:r>
            <a:r>
              <a:rPr lang="pt-BR" b="1" dirty="0" smtClean="0"/>
              <a:t>15 (META 17 DO PNE):</a:t>
            </a:r>
            <a:r>
              <a:rPr lang="pt-BR" dirty="0" smtClean="0"/>
              <a:t> </a:t>
            </a:r>
            <a:r>
              <a:rPr lang="pt-BR" dirty="0" smtClean="0"/>
              <a:t>Valorizar o magistério público da educação básica a fim de aproximar o rendimento médio do profissional do magistério com mais de doze anos de escolaridade ao rendimento médio dos demais profissionais com escolaridade equivalente.</a:t>
            </a:r>
          </a:p>
          <a:p>
            <a:endParaRPr lang="pt-BR" dirty="0" smtClean="0"/>
          </a:p>
          <a:p>
            <a:pPr>
              <a:buNone/>
            </a:pPr>
            <a:endParaRPr lang="pt-BR" dirty="0" smtClean="0"/>
          </a:p>
          <a:p>
            <a:pPr>
              <a:buNone/>
            </a:pPr>
            <a:endParaRPr lang="pt-BR" dirty="0" smtClean="0"/>
          </a:p>
          <a:p>
            <a:r>
              <a:rPr lang="pt-BR" dirty="0" smtClean="0"/>
              <a:t>META ALCANÇADA.</a:t>
            </a:r>
            <a:endParaRPr lang="pt-BR" dirty="0"/>
          </a:p>
        </p:txBody>
      </p:sp>
    </p:spTree>
    <p:extLst>
      <p:ext uri="{BB962C8B-B14F-4D97-AF65-F5344CB8AC3E}">
        <p14:creationId xmlns:p14="http://schemas.microsoft.com/office/powerpoint/2010/main" xmlns="" val="3754634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65760"/>
            <a:ext cx="12191999" cy="1325562"/>
          </a:xfrm>
          <a:solidFill>
            <a:schemeClr val="accent2">
              <a:lumMod val="75000"/>
            </a:schemeClr>
          </a:solidFill>
        </p:spPr>
        <p:txBody>
          <a:bodyPr/>
          <a:lstStyle/>
          <a:p>
            <a:pPr algn="ctr"/>
            <a:r>
              <a:rPr lang="pt-BR" b="1" dirty="0" smtClean="0"/>
              <a:t>Meta 16</a:t>
            </a:r>
            <a:endParaRPr lang="pt-BR" dirty="0"/>
          </a:p>
        </p:txBody>
      </p:sp>
      <p:sp>
        <p:nvSpPr>
          <p:cNvPr id="3" name="Espaço Reservado para Conteúdo 2"/>
          <p:cNvSpPr>
            <a:spLocks noGrp="1"/>
          </p:cNvSpPr>
          <p:nvPr>
            <p:ph idx="1"/>
          </p:nvPr>
        </p:nvSpPr>
        <p:spPr/>
        <p:txBody>
          <a:bodyPr/>
          <a:lstStyle/>
          <a:p>
            <a:pPr lvl="0"/>
            <a:r>
              <a:rPr lang="pt-BR" b="1" dirty="0" smtClean="0"/>
              <a:t>META 16 </a:t>
            </a:r>
            <a:r>
              <a:rPr lang="pt-BR" dirty="0" smtClean="0"/>
              <a:t>- Realizar, no prazo de dois anos, a revisão do PCCS municipal para os profissionais da educação.</a:t>
            </a:r>
          </a:p>
          <a:p>
            <a:endParaRPr lang="pt-BR" dirty="0" smtClean="0"/>
          </a:p>
          <a:p>
            <a:pPr>
              <a:buNone/>
            </a:pPr>
            <a:r>
              <a:rPr lang="pt-BR" dirty="0" smtClean="0"/>
              <a:t>(Não confere com a meta 16 do PNE)</a:t>
            </a:r>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390919"/>
          </a:xfrm>
          <a:solidFill>
            <a:schemeClr val="accent2">
              <a:lumMod val="75000"/>
            </a:schemeClr>
          </a:solidFill>
        </p:spPr>
        <p:txBody>
          <a:bodyPr>
            <a:normAutofit/>
          </a:bodyPr>
          <a:lstStyle/>
          <a:p>
            <a:pPr algn="ctr"/>
            <a:r>
              <a:rPr lang="pt-BR" sz="3200" b="1" dirty="0" smtClean="0"/>
              <a:t>Meta 17 </a:t>
            </a:r>
            <a:endParaRPr lang="pt-BR" dirty="0"/>
          </a:p>
        </p:txBody>
      </p:sp>
      <p:sp>
        <p:nvSpPr>
          <p:cNvPr id="3" name="Espaço Reservado para Conteúdo 2"/>
          <p:cNvSpPr>
            <a:spLocks noGrp="1"/>
          </p:cNvSpPr>
          <p:nvPr>
            <p:ph idx="1"/>
          </p:nvPr>
        </p:nvSpPr>
        <p:spPr>
          <a:xfrm>
            <a:off x="90152" y="1390920"/>
            <a:ext cx="12101848" cy="4789218"/>
          </a:xfrm>
        </p:spPr>
        <p:txBody>
          <a:bodyPr/>
          <a:lstStyle/>
          <a:p>
            <a:pPr lvl="0"/>
            <a:r>
              <a:rPr lang="pt-BR" b="1" dirty="0"/>
              <a:t>Meta </a:t>
            </a:r>
            <a:r>
              <a:rPr lang="pt-BR" b="1" dirty="0" smtClean="0"/>
              <a:t>17</a:t>
            </a:r>
            <a:r>
              <a:rPr lang="pt-BR" dirty="0" smtClean="0"/>
              <a:t>: Promover a democratização dos espaços educativos, mediante criação dos Conselhos Escolares, com a participação de todos os segmentos da comunidade educativa e comunidade local. </a:t>
            </a:r>
          </a:p>
          <a:p>
            <a:pPr lvl="0"/>
            <a:endParaRPr lang="pt-BR" dirty="0" smtClean="0"/>
          </a:p>
          <a:p>
            <a:pPr lvl="0"/>
            <a:r>
              <a:rPr lang="pt-BR" dirty="0" smtClean="0"/>
              <a:t>Meta alcançada.</a:t>
            </a:r>
          </a:p>
          <a:p>
            <a:pPr lvl="0">
              <a:buNone/>
            </a:pPr>
            <a:endParaRPr lang="pt-BR" dirty="0" smtClean="0"/>
          </a:p>
          <a:p>
            <a:pPr>
              <a:buNone/>
            </a:pPr>
            <a:r>
              <a:rPr lang="pt-BR" dirty="0" smtClean="0"/>
              <a:t>(Não confere com a meta 16 do PNE)</a:t>
            </a:r>
          </a:p>
          <a:p>
            <a:pPr lvl="0"/>
            <a:endParaRPr lang="pt-BR" dirty="0" smtClean="0"/>
          </a:p>
          <a:p>
            <a:endParaRPr lang="pt-BR" dirty="0"/>
          </a:p>
        </p:txBody>
      </p:sp>
    </p:spTree>
    <p:extLst>
      <p:ext uri="{BB962C8B-B14F-4D97-AF65-F5344CB8AC3E}">
        <p14:creationId xmlns:p14="http://schemas.microsoft.com/office/powerpoint/2010/main" xmlns="" val="42187106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313645"/>
          </a:xfrm>
          <a:solidFill>
            <a:schemeClr val="accent2">
              <a:lumMod val="75000"/>
            </a:schemeClr>
          </a:solidFill>
        </p:spPr>
        <p:txBody>
          <a:bodyPr/>
          <a:lstStyle/>
          <a:p>
            <a:pPr algn="ctr"/>
            <a:r>
              <a:rPr lang="pt-BR" b="1" dirty="0" smtClean="0"/>
              <a:t>Meta 18 </a:t>
            </a:r>
            <a:endParaRPr lang="pt-BR" dirty="0"/>
          </a:p>
        </p:txBody>
      </p:sp>
      <p:sp>
        <p:nvSpPr>
          <p:cNvPr id="3" name="Espaço Reservado para Conteúdo 2"/>
          <p:cNvSpPr>
            <a:spLocks noGrp="1"/>
          </p:cNvSpPr>
          <p:nvPr>
            <p:ph idx="1"/>
          </p:nvPr>
        </p:nvSpPr>
        <p:spPr>
          <a:xfrm>
            <a:off x="309092" y="1493950"/>
            <a:ext cx="11758411" cy="4686188"/>
          </a:xfrm>
        </p:spPr>
        <p:txBody>
          <a:bodyPr/>
          <a:lstStyle/>
          <a:p>
            <a:pPr lvl="0"/>
            <a:r>
              <a:rPr lang="pt-BR" b="1" dirty="0"/>
              <a:t>Meta 18</a:t>
            </a:r>
            <a:r>
              <a:rPr lang="pt-BR" dirty="0"/>
              <a:t>: </a:t>
            </a:r>
            <a:r>
              <a:rPr lang="pt-BR" dirty="0" smtClean="0"/>
              <a:t>Assegurar a aplicação no custeio e desenvolvimento da educação dos 25% da receita líquida do município, provenientes de impostos, acrescido dos recursos oriundos do Salário Educação, do FUNDEB, e de programas e convênio do Governo Federal.</a:t>
            </a:r>
          </a:p>
          <a:p>
            <a:endParaRPr lang="pt-BR" dirty="0" smtClean="0"/>
          </a:p>
          <a:p>
            <a:r>
              <a:rPr lang="pt-BR" dirty="0" smtClean="0"/>
              <a:t>(Não confere com a meta 18 do PNE)</a:t>
            </a:r>
          </a:p>
          <a:p>
            <a:endParaRPr lang="pt-BR" dirty="0" smtClean="0"/>
          </a:p>
          <a:p>
            <a:r>
              <a:rPr lang="pt-BR" dirty="0" smtClean="0"/>
              <a:t>META EFETIVADA </a:t>
            </a:r>
          </a:p>
          <a:p>
            <a:endParaRPr lang="pt-BR" dirty="0"/>
          </a:p>
        </p:txBody>
      </p:sp>
    </p:spTree>
    <p:extLst>
      <p:ext uri="{BB962C8B-B14F-4D97-AF65-F5344CB8AC3E}">
        <p14:creationId xmlns:p14="http://schemas.microsoft.com/office/powerpoint/2010/main" xmlns="" val="41217967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506828"/>
          </a:xfrm>
          <a:solidFill>
            <a:schemeClr val="accent2">
              <a:lumMod val="75000"/>
            </a:schemeClr>
          </a:solidFill>
        </p:spPr>
        <p:txBody>
          <a:bodyPr/>
          <a:lstStyle/>
          <a:p>
            <a:pPr algn="ctr"/>
            <a:r>
              <a:rPr lang="pt-BR" b="1" dirty="0" smtClean="0"/>
              <a:t>Meta 19</a:t>
            </a:r>
            <a:endParaRPr lang="pt-BR" dirty="0"/>
          </a:p>
        </p:txBody>
      </p:sp>
      <p:sp>
        <p:nvSpPr>
          <p:cNvPr id="3" name="Espaço Reservado para Conteúdo 2"/>
          <p:cNvSpPr>
            <a:spLocks noGrp="1"/>
          </p:cNvSpPr>
          <p:nvPr>
            <p:ph idx="1"/>
          </p:nvPr>
        </p:nvSpPr>
        <p:spPr>
          <a:xfrm>
            <a:off x="437882" y="1828800"/>
            <a:ext cx="11449318" cy="4351337"/>
          </a:xfrm>
        </p:spPr>
        <p:txBody>
          <a:bodyPr/>
          <a:lstStyle/>
          <a:p>
            <a:pPr lvl="0"/>
            <a:endParaRPr lang="pt-BR" b="1" dirty="0" smtClean="0"/>
          </a:p>
          <a:p>
            <a:pPr lvl="0"/>
            <a:endParaRPr lang="pt-BR" b="1" dirty="0" smtClean="0"/>
          </a:p>
          <a:p>
            <a:pPr lvl="0"/>
            <a:endParaRPr lang="pt-BR" b="1" dirty="0" smtClean="0"/>
          </a:p>
          <a:p>
            <a:pPr lvl="0"/>
            <a:r>
              <a:rPr lang="pt-BR" b="1" dirty="0" smtClean="0"/>
              <a:t>Meta </a:t>
            </a:r>
            <a:r>
              <a:rPr lang="pt-BR" b="1" dirty="0"/>
              <a:t>19: </a:t>
            </a:r>
            <a:r>
              <a:rPr lang="pt-BR" dirty="0" smtClean="0"/>
              <a:t>Garantir a realização do acompanhamento, avaliação e readequação do PME 2015-2025, de maneira democrática e participativa.</a:t>
            </a:r>
          </a:p>
          <a:p>
            <a:endParaRPr lang="pt-BR" dirty="0" smtClean="0"/>
          </a:p>
          <a:p>
            <a:r>
              <a:rPr lang="pt-BR" dirty="0" smtClean="0"/>
              <a:t>(Não confere com a meta 19 do PNE)</a:t>
            </a:r>
          </a:p>
          <a:p>
            <a:endParaRPr lang="pt-BR" dirty="0" smtClean="0"/>
          </a:p>
          <a:p>
            <a:endParaRPr lang="pt-BR" dirty="0"/>
          </a:p>
        </p:txBody>
      </p:sp>
    </p:spTree>
    <p:extLst>
      <p:ext uri="{BB962C8B-B14F-4D97-AF65-F5344CB8AC3E}">
        <p14:creationId xmlns:p14="http://schemas.microsoft.com/office/powerpoint/2010/main" xmlns="" val="1159570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27" y="-1"/>
            <a:ext cx="12191999" cy="1403797"/>
          </a:xfrm>
          <a:solidFill>
            <a:schemeClr val="accent2">
              <a:lumMod val="75000"/>
            </a:schemeClr>
          </a:solidFill>
        </p:spPr>
        <p:txBody>
          <a:bodyPr/>
          <a:lstStyle/>
          <a:p>
            <a:pPr algn="ctr"/>
            <a:r>
              <a:rPr lang="pt-BR" b="1" dirty="0" smtClean="0"/>
              <a:t>Meta 20</a:t>
            </a:r>
            <a:endParaRPr lang="pt-BR" dirty="0"/>
          </a:p>
        </p:txBody>
      </p:sp>
      <p:sp>
        <p:nvSpPr>
          <p:cNvPr id="3" name="Espaço Reservado para Conteúdo 2"/>
          <p:cNvSpPr>
            <a:spLocks noGrp="1"/>
          </p:cNvSpPr>
          <p:nvPr>
            <p:ph idx="1"/>
          </p:nvPr>
        </p:nvSpPr>
        <p:spPr/>
        <p:txBody>
          <a:bodyPr>
            <a:normAutofit/>
          </a:bodyPr>
          <a:lstStyle/>
          <a:p>
            <a:pPr lvl="0"/>
            <a:r>
              <a:rPr lang="pt-BR" dirty="0" smtClean="0"/>
              <a:t>META 20 - Promover uma cultura de reconhecimento da Educação como construtora da sociedade e sua importância no âmbito das Instituições de Ensino e da Sociedade em geral.</a:t>
            </a:r>
          </a:p>
          <a:p>
            <a:endParaRPr lang="pt-BR" dirty="0" smtClean="0"/>
          </a:p>
          <a:p>
            <a:r>
              <a:rPr lang="pt-BR" dirty="0" smtClean="0"/>
              <a:t>(Não confere com a meta 20 do PNE)</a:t>
            </a:r>
          </a:p>
          <a:p>
            <a:endParaRPr lang="pt-BR" dirty="0" smtClean="0"/>
          </a:p>
          <a:p>
            <a:endParaRPr lang="pt-BR" dirty="0" smtClean="0"/>
          </a:p>
          <a:p>
            <a:pPr>
              <a:buNone/>
            </a:pPr>
            <a:endParaRPr lang="pt-BR" dirty="0"/>
          </a:p>
          <a:p>
            <a:pPr>
              <a:buNone/>
            </a:pPr>
            <a:endParaRPr lang="pt-BR" dirty="0">
              <a:solidFill>
                <a:srgbClr val="FF0000"/>
              </a:solidFill>
            </a:endParaRPr>
          </a:p>
        </p:txBody>
      </p:sp>
    </p:spTree>
    <p:extLst>
      <p:ext uri="{BB962C8B-B14F-4D97-AF65-F5344CB8AC3E}">
        <p14:creationId xmlns:p14="http://schemas.microsoft.com/office/powerpoint/2010/main" xmlns="" val="2673698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m para PAULO FREIRE"/>
          <p:cNvPicPr>
            <a:picLocks noChangeAspect="1" noChangeArrowheads="1"/>
          </p:cNvPicPr>
          <p:nvPr/>
        </p:nvPicPr>
        <p:blipFill>
          <a:blip r:embed="rId2" cstate="print"/>
          <a:srcRect/>
          <a:stretch>
            <a:fillRect/>
          </a:stretch>
        </p:blipFill>
        <p:spPr bwMode="auto">
          <a:xfrm>
            <a:off x="1306101" y="1031965"/>
            <a:ext cx="9718950" cy="4807131"/>
          </a:xfrm>
          <a:prstGeom prst="rect">
            <a:avLst/>
          </a:prstGeom>
          <a:noFill/>
        </p:spPr>
      </p:pic>
    </p:spTree>
    <p:extLst>
      <p:ext uri="{BB962C8B-B14F-4D97-AF65-F5344CB8AC3E}">
        <p14:creationId xmlns:p14="http://schemas.microsoft.com/office/powerpoint/2010/main" xmlns="" val="17012404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1999" cy="1262130"/>
          </a:xfrm>
          <a:solidFill>
            <a:schemeClr val="accent2">
              <a:lumMod val="75000"/>
            </a:schemeClr>
          </a:solidFill>
        </p:spPr>
        <p:txBody>
          <a:bodyPr/>
          <a:lstStyle/>
          <a:p>
            <a:pPr algn="ctr"/>
            <a:r>
              <a:rPr lang="pt-BR" dirty="0" smtClean="0"/>
              <a:t>Considerações finais </a:t>
            </a:r>
            <a:endParaRPr lang="pt-BR" dirty="0"/>
          </a:p>
        </p:txBody>
      </p:sp>
      <p:sp>
        <p:nvSpPr>
          <p:cNvPr id="3" name="Espaço Reservado para Conteúdo 2"/>
          <p:cNvSpPr>
            <a:spLocks noGrp="1"/>
          </p:cNvSpPr>
          <p:nvPr>
            <p:ph idx="1"/>
          </p:nvPr>
        </p:nvSpPr>
        <p:spPr>
          <a:xfrm>
            <a:off x="206062" y="1262130"/>
            <a:ext cx="11180423" cy="5203064"/>
          </a:xfrm>
        </p:spPr>
        <p:txBody>
          <a:bodyPr>
            <a:normAutofit fontScale="70000" lnSpcReduction="20000"/>
          </a:bodyPr>
          <a:lstStyle/>
          <a:p>
            <a:pPr>
              <a:buNone/>
            </a:pPr>
            <a:r>
              <a:rPr lang="pt-BR" dirty="0" smtClean="0"/>
              <a:t>Diante do exposto, verificou-se que algumas das ações elencadas foram e estão sendo cumpridas antes do prazo, não necessitando de notas técnicas e nem reformulações. Uma delas é a Meta 1, onde parte da ampliação do prédio já foi concluída e no se refere a oferta da educação infantil de 0 a 3 anos, no mínimo 50% até 2025, hoje já ofertamos aproximadamente 70%.</a:t>
            </a:r>
          </a:p>
          <a:p>
            <a:pPr>
              <a:buNone/>
            </a:pPr>
            <a:r>
              <a:rPr lang="pt-BR" dirty="0" smtClean="0"/>
              <a:t>No tocante a meta 4 - Oferecer educação em tempo integral em até 50% das escolas públicas de educação básica, o município oferta educação infantil em tempo integral e o ensino fundamental - series iniciais não possui estrutura para atender a demanda existente. Entretanto já está sendo pleiteado junto ao SIMEC- PAR </a:t>
            </a:r>
            <a:r>
              <a:rPr lang="pt-BR" dirty="0" smtClean="0"/>
              <a:t>uma escola</a:t>
            </a:r>
            <a:r>
              <a:rPr lang="pt-BR" dirty="0" smtClean="0"/>
              <a:t>.</a:t>
            </a:r>
          </a:p>
          <a:p>
            <a:pPr lvl="0">
              <a:buNone/>
            </a:pPr>
            <a:r>
              <a:rPr lang="pt-BR" dirty="0" smtClean="0"/>
              <a:t>Na Meta 6 - Fomentar a qualidade da educação básica em todas as etapas e modalidades, com melhoria do fluxo escolar e da aprendizagem de modo a atingir as seguintes médias nacionais para o </a:t>
            </a:r>
            <a:r>
              <a:rPr lang="pt-BR" dirty="0" err="1" smtClean="0"/>
              <a:t>Ideb</a:t>
            </a:r>
            <a:r>
              <a:rPr lang="pt-BR" dirty="0" smtClean="0"/>
              <a:t>: o município já cumpriu o proposto no ano de 2015. E em relação a meta 7, temos sala de recurso e sala especial para melhor atender as crianças com dificuldades de aprendizagem.</a:t>
            </a:r>
          </a:p>
          <a:p>
            <a:pPr>
              <a:buNone/>
            </a:pPr>
            <a:r>
              <a:rPr lang="pt-BR" dirty="0" smtClean="0"/>
              <a:t>Na  Meta </a:t>
            </a:r>
            <a:r>
              <a:rPr lang="pt-BR" b="1" dirty="0" smtClean="0"/>
              <a:t>13 - </a:t>
            </a:r>
            <a:r>
              <a:rPr lang="pt-BR" dirty="0" smtClean="0"/>
              <a:t>Garantir que todos os professores da educação básica possuam formação específica de nível superior, obtida em curso de licenciatura na área de conhecimento em que atuam, por possuir um grupo pequeno de professores, o município possui  86,36% com nível superior e pós graduação, cumprindo com isso a meta 14.</a:t>
            </a:r>
          </a:p>
          <a:p>
            <a:pPr>
              <a:buNone/>
            </a:pPr>
            <a:r>
              <a:rPr lang="pt-BR" dirty="0" smtClean="0"/>
              <a:t>Por ser um plano em constante monitoramento, o mesmo poderá a qualquer momento ter suas </a:t>
            </a:r>
            <a:r>
              <a:rPr lang="pt-BR" dirty="0" smtClean="0"/>
              <a:t>estratégias </a:t>
            </a:r>
            <a:r>
              <a:rPr lang="pt-BR" dirty="0" smtClean="0"/>
              <a:t>e </a:t>
            </a:r>
            <a:r>
              <a:rPr lang="pt-BR" dirty="0" smtClean="0"/>
              <a:t>ações </a:t>
            </a:r>
            <a:r>
              <a:rPr lang="pt-BR" dirty="0" smtClean="0"/>
              <a:t>revistas e readequadas conforme a necessidade e </a:t>
            </a:r>
            <a:r>
              <a:rPr lang="pt-BR" dirty="0" smtClean="0"/>
              <a:t>demanda e por possuir metas que não são da competência do município</a:t>
            </a:r>
            <a:r>
              <a:rPr lang="pt-BR" dirty="0" smtClean="0"/>
              <a:t>, fica difícil </a:t>
            </a:r>
            <a:r>
              <a:rPr lang="pt-BR" dirty="0" smtClean="0"/>
              <a:t>a </a:t>
            </a:r>
            <a:r>
              <a:rPr lang="pt-BR" dirty="0" smtClean="0"/>
              <a:t>gerenciamento </a:t>
            </a:r>
            <a:r>
              <a:rPr lang="pt-BR" dirty="0" smtClean="0"/>
              <a:t>e o cumprimento </a:t>
            </a:r>
            <a:r>
              <a:rPr lang="pt-BR" dirty="0" smtClean="0"/>
              <a:t>de todas.</a:t>
            </a:r>
            <a:endParaRPr lang="pt-BR" dirty="0" smtClean="0"/>
          </a:p>
          <a:p>
            <a:pPr>
              <a:buFont typeface="Wingdings" panose="05000000000000000000" pitchFamily="2" charset="2"/>
              <a:buChar char="Ø"/>
            </a:pPr>
            <a:endParaRPr lang="pt-BR" dirty="0" smtClean="0"/>
          </a:p>
          <a:p>
            <a:pPr>
              <a:buFont typeface="Wingdings" panose="05000000000000000000" pitchFamily="2" charset="2"/>
              <a:buChar char="Ø"/>
            </a:pPr>
            <a:endParaRPr lang="pt-BR" dirty="0"/>
          </a:p>
          <a:p>
            <a:endParaRPr lang="pt-BR" dirty="0"/>
          </a:p>
        </p:txBody>
      </p:sp>
    </p:spTree>
    <p:extLst>
      <p:ext uri="{BB962C8B-B14F-4D97-AF65-F5344CB8AC3E}">
        <p14:creationId xmlns="" xmlns:p14="http://schemas.microsoft.com/office/powerpoint/2010/main" val="2170964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845127" y="1463040"/>
            <a:ext cx="10515600" cy="4717097"/>
          </a:xfrm>
        </p:spPr>
        <p:txBody>
          <a:bodyPr>
            <a:noAutofit/>
          </a:bodyPr>
          <a:lstStyle/>
          <a:p>
            <a:pPr>
              <a:buNone/>
            </a:pPr>
            <a:r>
              <a:rPr lang="pt-BR" sz="2000" b="1" dirty="0" smtClean="0">
                <a:latin typeface="Arial" panose="020B0604020202020204" pitchFamily="34" charset="0"/>
                <a:cs typeface="Arial" panose="020B0604020202020204" pitchFamily="34" charset="0"/>
              </a:rPr>
              <a:t>Ato Legal Portaria </a:t>
            </a:r>
            <a:r>
              <a:rPr lang="pt-BR" sz="2000" b="1" i="1" dirty="0" smtClean="0"/>
              <a:t>55/2017</a:t>
            </a:r>
          </a:p>
          <a:p>
            <a:r>
              <a:rPr lang="pt-BR" sz="2000" b="1" i="1" dirty="0" smtClean="0"/>
              <a:t>ROSEMARY CAMARGO DE ANDRADE</a:t>
            </a:r>
          </a:p>
          <a:p>
            <a:r>
              <a:rPr lang="pt-BR" sz="2000" b="1" i="1" dirty="0" smtClean="0"/>
              <a:t>JOCIMAR APARECIDA DE SOUZA                                                   </a:t>
            </a:r>
            <a:endParaRPr lang="pt-BR" sz="2000" b="1" dirty="0" smtClean="0"/>
          </a:p>
          <a:p>
            <a:r>
              <a:rPr lang="pt-BR" sz="2000" b="1" dirty="0" smtClean="0"/>
              <a:t>CLEIDINEIA CANDIDA ZANELATO</a:t>
            </a:r>
          </a:p>
          <a:p>
            <a:r>
              <a:rPr lang="pt-BR" sz="2000" b="1" dirty="0" smtClean="0"/>
              <a:t>ANA PAULA LEITE</a:t>
            </a:r>
          </a:p>
          <a:p>
            <a:r>
              <a:rPr lang="pt-BR" sz="2000" b="1" dirty="0" smtClean="0"/>
              <a:t>JOSIANE CIPRIANO DA SILVA TONCHE</a:t>
            </a:r>
          </a:p>
          <a:p>
            <a:r>
              <a:rPr lang="pt-BR" sz="2000" b="1" dirty="0" smtClean="0"/>
              <a:t>ROGÉRIA DOS SANTOS FRAGA ROSA</a:t>
            </a:r>
          </a:p>
          <a:p>
            <a:r>
              <a:rPr lang="pt-BR" sz="2000" b="1" dirty="0" smtClean="0"/>
              <a:t>MARIA DE FÁTIMA RAUEN GODOY</a:t>
            </a:r>
          </a:p>
          <a:p>
            <a:r>
              <a:rPr lang="pt-BR" sz="2000" b="1" dirty="0" smtClean="0"/>
              <a:t>ELIONI MARIANO PEREIRA</a:t>
            </a:r>
          </a:p>
          <a:p>
            <a:r>
              <a:rPr lang="pt-BR" sz="2000" b="1" dirty="0" smtClean="0"/>
              <a:t>DEISE CRISTINA RABELO GONÇALVES</a:t>
            </a:r>
            <a:endParaRPr lang="pt-BR" sz="2000" b="1" dirty="0" smtClean="0">
              <a:solidFill>
                <a:prstClr val="black"/>
              </a:solidFill>
            </a:endParaRPr>
          </a:p>
          <a:p>
            <a:pPr>
              <a:buNone/>
            </a:pPr>
            <a:r>
              <a:rPr lang="pt-BR" sz="2000" b="1" i="1" dirty="0" smtClean="0"/>
              <a:t>Representante do Núcleo Regional de Educação de Jacarezinho </a:t>
            </a:r>
            <a:endParaRPr lang="pt-BR" sz="2000" b="1" dirty="0" smtClean="0"/>
          </a:p>
          <a:p>
            <a:pPr>
              <a:buNone/>
            </a:pPr>
            <a:r>
              <a:rPr lang="pt-BR" sz="2000" b="1" dirty="0" smtClean="0"/>
              <a:t>Vânia Valéria Alves de Lara Araujo</a:t>
            </a:r>
          </a:p>
          <a:p>
            <a:endParaRPr lang="pt-BR" sz="2000" b="1" dirty="0" smtClean="0"/>
          </a:p>
          <a:p>
            <a:pPr>
              <a:buNone/>
            </a:pPr>
            <a:endParaRPr lang="pt-BR" sz="2000" b="1" dirty="0" smtClean="0"/>
          </a:p>
        </p:txBody>
      </p:sp>
      <p:sp>
        <p:nvSpPr>
          <p:cNvPr id="5" name="Título 4"/>
          <p:cNvSpPr>
            <a:spLocks noGrp="1"/>
          </p:cNvSpPr>
          <p:nvPr>
            <p:ph type="title"/>
          </p:nvPr>
        </p:nvSpPr>
        <p:spPr>
          <a:xfrm>
            <a:off x="845127" y="365760"/>
            <a:ext cx="10515600" cy="1018903"/>
          </a:xfrm>
          <a:solidFill>
            <a:schemeClr val="accent2">
              <a:lumMod val="75000"/>
            </a:schemeClr>
          </a:solidFill>
        </p:spPr>
        <p:txBody>
          <a:bodyPr/>
          <a:lstStyle/>
          <a:p>
            <a:r>
              <a:rPr lang="pt-BR" b="1" dirty="0" smtClean="0"/>
              <a:t>COMISSÃO COORDENADORA</a:t>
            </a:r>
            <a:endParaRPr lang="pt-BR" dirty="0"/>
          </a:p>
        </p:txBody>
      </p:sp>
    </p:spTree>
    <p:extLst>
      <p:ext uri="{BB962C8B-B14F-4D97-AF65-F5344CB8AC3E}">
        <p14:creationId xmlns:p14="http://schemas.microsoft.com/office/powerpoint/2010/main" xmlns="" val="1103847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smtClean="0"/>
              <a:t>ROSEMARY CAMARGO DE ANDRADE</a:t>
            </a:r>
          </a:p>
          <a:p>
            <a:r>
              <a:rPr lang="pt-BR" i="1" dirty="0" smtClean="0"/>
              <a:t>JOCIMAR APARECIDA DE SOUZA</a:t>
            </a:r>
          </a:p>
          <a:p>
            <a:r>
              <a:rPr lang="pt-BR" i="1" dirty="0" smtClean="0"/>
              <a:t>JOSIANE CIPRIANO DA SILVA TONCHE</a:t>
            </a:r>
          </a:p>
          <a:p>
            <a:r>
              <a:rPr lang="pt-BR" dirty="0" smtClean="0"/>
              <a:t>ROGERIA DOS SANTOS FRAGA ROSA</a:t>
            </a:r>
          </a:p>
          <a:p>
            <a:r>
              <a:rPr lang="pt-BR" dirty="0" smtClean="0"/>
              <a:t>ELIONI MARIANO PEREIRA</a:t>
            </a:r>
          </a:p>
          <a:p>
            <a:pPr>
              <a:buNone/>
            </a:pPr>
            <a:endParaRPr lang="pt-BR" dirty="0" smtClean="0"/>
          </a:p>
          <a:p>
            <a:endParaRPr lang="pt-BR" dirty="0"/>
          </a:p>
        </p:txBody>
      </p:sp>
      <p:sp>
        <p:nvSpPr>
          <p:cNvPr id="4" name="Título 1"/>
          <p:cNvSpPr>
            <a:spLocks noGrp="1"/>
          </p:cNvSpPr>
          <p:nvPr>
            <p:ph type="title"/>
          </p:nvPr>
        </p:nvSpPr>
        <p:spPr>
          <a:solidFill>
            <a:schemeClr val="accent2">
              <a:lumMod val="75000"/>
            </a:schemeClr>
          </a:solidFill>
        </p:spPr>
        <p:txBody>
          <a:bodyPr>
            <a:normAutofit fontScale="90000"/>
          </a:bodyPr>
          <a:lstStyle/>
          <a:p>
            <a:pPr algn="ctr"/>
            <a:r>
              <a:rPr lang="pt-BR" b="1" dirty="0" smtClean="0"/>
              <a:t/>
            </a:r>
            <a:br>
              <a:rPr lang="pt-BR" b="1" dirty="0" smtClean="0"/>
            </a:br>
            <a:r>
              <a:rPr lang="pt-BR" b="1" dirty="0" smtClean="0"/>
              <a:t>EQUIPE TÉCNICA DO PME </a:t>
            </a:r>
            <a:r>
              <a:rPr lang="pt-BR" dirty="0" smtClean="0"/>
              <a:t/>
            </a:r>
            <a:br>
              <a:rPr lang="pt-BR" dirty="0" smtClean="0"/>
            </a:br>
            <a:endParaRPr lang="pt-B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65125"/>
            <a:ext cx="12192000" cy="1334410"/>
          </a:xfrm>
          <a:solidFill>
            <a:schemeClr val="accent2">
              <a:lumMod val="75000"/>
            </a:schemeClr>
          </a:solidFill>
        </p:spPr>
        <p:txBody>
          <a:bodyPr>
            <a:normAutofit fontScale="90000"/>
          </a:bodyPr>
          <a:lstStyle/>
          <a:p>
            <a:pPr algn="ctr"/>
            <a:r>
              <a:rPr lang="pt-BR" b="1" dirty="0" smtClean="0">
                <a:latin typeface="Arial" pitchFamily="34" charset="0"/>
                <a:cs typeface="Arial" pitchFamily="34" charset="0"/>
              </a:rPr>
              <a:t>              </a:t>
            </a:r>
            <a:br>
              <a:rPr lang="pt-BR" b="1" dirty="0" smtClean="0">
                <a:latin typeface="Arial" pitchFamily="34" charset="0"/>
                <a:cs typeface="Arial" pitchFamily="34" charset="0"/>
              </a:rPr>
            </a:br>
            <a:r>
              <a:rPr lang="pt-BR" b="1" dirty="0" smtClean="0">
                <a:latin typeface="Arial" pitchFamily="34" charset="0"/>
                <a:cs typeface="Arial" pitchFamily="34" charset="0"/>
              </a:rPr>
              <a:t> OBJETIVO</a:t>
            </a:r>
            <a:br>
              <a:rPr lang="pt-BR" b="1" dirty="0" smtClean="0">
                <a:latin typeface="Arial" pitchFamily="34" charset="0"/>
                <a:cs typeface="Arial" pitchFamily="34" charset="0"/>
              </a:rPr>
            </a:br>
            <a:endParaRPr lang="pt-BR" dirty="0"/>
          </a:p>
        </p:txBody>
      </p:sp>
      <p:sp>
        <p:nvSpPr>
          <p:cNvPr id="3" name="Espaço Reservado para Conteúdo 2"/>
          <p:cNvSpPr>
            <a:spLocks noGrp="1"/>
          </p:cNvSpPr>
          <p:nvPr>
            <p:ph idx="1"/>
          </p:nvPr>
        </p:nvSpPr>
        <p:spPr>
          <a:xfrm>
            <a:off x="476518" y="2324637"/>
            <a:ext cx="11230377" cy="4023360"/>
          </a:xfrm>
        </p:spPr>
        <p:txBody>
          <a:bodyPr/>
          <a:lstStyle/>
          <a:p>
            <a:pPr algn="just">
              <a:buNone/>
            </a:pPr>
            <a:endParaRPr lang="pt-BR" b="1" dirty="0">
              <a:latin typeface="Arial" pitchFamily="34" charset="0"/>
              <a:cs typeface="Arial" pitchFamily="34" charset="0"/>
            </a:endParaRPr>
          </a:p>
          <a:p>
            <a:pPr marL="0" indent="0" algn="just">
              <a:buNone/>
            </a:pPr>
            <a:r>
              <a:rPr lang="pt-BR" sz="2400" b="1" dirty="0" smtClean="0">
                <a:latin typeface="Arial" pitchFamily="34" charset="0"/>
                <a:cs typeface="Arial" pitchFamily="34" charset="0"/>
              </a:rPr>
              <a:t>	</a:t>
            </a:r>
            <a:r>
              <a:rPr lang="pt-BR" sz="3200" dirty="0">
                <a:latin typeface="Arial" pitchFamily="34" charset="0"/>
                <a:cs typeface="Arial" pitchFamily="34" charset="0"/>
              </a:rPr>
              <a:t>Apresentar e discutir  </a:t>
            </a:r>
            <a:r>
              <a:rPr lang="pt-BR" sz="3200" dirty="0" smtClean="0">
                <a:latin typeface="Arial" pitchFamily="34" charset="0"/>
                <a:cs typeface="Arial" pitchFamily="34" charset="0"/>
              </a:rPr>
              <a:t>o  </a:t>
            </a:r>
            <a:r>
              <a:rPr lang="pt-BR" sz="3200" dirty="0">
                <a:latin typeface="Arial" pitchFamily="34" charset="0"/>
                <a:cs typeface="Arial" pitchFamily="34" charset="0"/>
              </a:rPr>
              <a:t>monitoramento e avaliação  das metas e estratégias necessárias para o atendimento às diferentes redes de ensino do Município de </a:t>
            </a:r>
            <a:r>
              <a:rPr lang="pt-BR" sz="3200" dirty="0" smtClean="0">
                <a:latin typeface="Arial" pitchFamily="34" charset="0"/>
                <a:cs typeface="Arial" pitchFamily="34" charset="0"/>
              </a:rPr>
              <a:t>Jundiaí do Sul , </a:t>
            </a:r>
            <a:r>
              <a:rPr lang="pt-BR" sz="3200" dirty="0">
                <a:latin typeface="Arial" pitchFamily="34" charset="0"/>
                <a:cs typeface="Arial" pitchFamily="34" charset="0"/>
              </a:rPr>
              <a:t>com o propósito de atender as demandas educacionais, garantindo uma educação de qualidade projetada por um período </a:t>
            </a:r>
            <a:r>
              <a:rPr lang="pt-BR" sz="3200" dirty="0" smtClean="0">
                <a:latin typeface="Arial" pitchFamily="34" charset="0"/>
                <a:cs typeface="Arial" pitchFamily="34" charset="0"/>
              </a:rPr>
              <a:t>decenal.</a:t>
            </a:r>
            <a:endParaRPr lang="pt-BR" sz="3200" b="1" dirty="0" smtClean="0">
              <a:latin typeface="Arial" pitchFamily="34" charset="0"/>
              <a:cs typeface="Arial" pitchFamily="34" charset="0"/>
            </a:endParaRPr>
          </a:p>
          <a:p>
            <a:pPr marL="0" indent="0">
              <a:buNone/>
            </a:pPr>
            <a:endParaRPr lang="pt-BR" dirty="0"/>
          </a:p>
        </p:txBody>
      </p:sp>
    </p:spTree>
    <p:extLst>
      <p:ext uri="{BB962C8B-B14F-4D97-AF65-F5344CB8AC3E}">
        <p14:creationId xmlns:p14="http://schemas.microsoft.com/office/powerpoint/2010/main" xmlns="" val="1528991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353355" y="360362"/>
            <a:ext cx="10515600" cy="781095"/>
          </a:xfrm>
          <a:solidFill>
            <a:schemeClr val="accent2">
              <a:lumMod val="75000"/>
            </a:schemeClr>
          </a:solidFill>
        </p:spPr>
        <p:txBody>
          <a:bodyPr/>
          <a:lstStyle/>
          <a:p>
            <a:pPr algn="ctr"/>
            <a:r>
              <a:rPr lang="pt-BR" b="1" dirty="0" smtClean="0"/>
              <a:t>Organização do Trabalho</a:t>
            </a:r>
            <a:endParaRPr lang="pt-BR" dirty="0"/>
          </a:p>
        </p:txBody>
      </p:sp>
      <p:sp>
        <p:nvSpPr>
          <p:cNvPr id="3" name="Espaço Reservado para Conteúdo 2"/>
          <p:cNvSpPr>
            <a:spLocks noGrp="1"/>
          </p:cNvSpPr>
          <p:nvPr>
            <p:ph idx="1"/>
          </p:nvPr>
        </p:nvSpPr>
        <p:spPr>
          <a:xfrm>
            <a:off x="838200" y="1313645"/>
            <a:ext cx="10250510" cy="4863318"/>
          </a:xfrm>
        </p:spPr>
        <p:txBody>
          <a:bodyPr/>
          <a:lstStyle/>
          <a:p>
            <a:pPr lvl="0" algn="just">
              <a:lnSpc>
                <a:spcPct val="100000"/>
              </a:lnSpc>
              <a:spcBef>
                <a:spcPct val="20000"/>
              </a:spcBef>
              <a:buFont typeface="Wingdings" panose="05000000000000000000" pitchFamily="2" charset="2"/>
              <a:buChar char="Ø"/>
            </a:pPr>
            <a:r>
              <a:rPr lang="pt-BR" sz="2800" dirty="0">
                <a:solidFill>
                  <a:prstClr val="black"/>
                </a:solidFill>
              </a:rPr>
              <a:t>Constituída e </a:t>
            </a:r>
            <a:r>
              <a:rPr lang="pt-BR" sz="2800" b="1" i="1" u="sng" dirty="0">
                <a:solidFill>
                  <a:prstClr val="black"/>
                </a:solidFill>
              </a:rPr>
              <a:t>formalizada a Equipe Técnica e a Comissão Coordenadora; </a:t>
            </a:r>
            <a:endParaRPr lang="pt-BR" sz="2800" b="1" i="1" u="sng" dirty="0" smtClean="0">
              <a:solidFill>
                <a:prstClr val="black"/>
              </a:solidFill>
            </a:endParaRPr>
          </a:p>
          <a:p>
            <a:pPr>
              <a:buFont typeface="Wingdings" panose="05000000000000000000" pitchFamily="2" charset="2"/>
              <a:buChar char="Ø"/>
            </a:pPr>
            <a:r>
              <a:rPr lang="pt-BR" sz="2800" dirty="0" smtClean="0"/>
              <a:t> </a:t>
            </a:r>
            <a:r>
              <a:rPr lang="pt-BR" b="1" u="sng" dirty="0"/>
              <a:t>C</a:t>
            </a:r>
            <a:r>
              <a:rPr lang="pt-BR" sz="2800" b="1" u="sng" dirty="0" smtClean="0"/>
              <a:t>oleta </a:t>
            </a:r>
            <a:r>
              <a:rPr lang="pt-BR" sz="2800" b="1" u="sng" dirty="0"/>
              <a:t>de dados </a:t>
            </a:r>
            <a:r>
              <a:rPr lang="pt-BR" sz="2800" b="1" u="sng" dirty="0" smtClean="0"/>
              <a:t> </a:t>
            </a:r>
            <a:r>
              <a:rPr lang="pt-BR" sz="2800" dirty="0" smtClean="0"/>
              <a:t>através </a:t>
            </a:r>
            <a:r>
              <a:rPr lang="pt-BR" sz="2800" dirty="0"/>
              <a:t>de pesquisas nos dados </a:t>
            </a:r>
            <a:r>
              <a:rPr lang="pt-BR" sz="2800" dirty="0" smtClean="0"/>
              <a:t>Oficiais IBGE e IPARDES.</a:t>
            </a:r>
          </a:p>
          <a:p>
            <a:pPr marL="342900" lvl="0" indent="-342900" algn="just">
              <a:lnSpc>
                <a:spcPct val="100000"/>
              </a:lnSpc>
              <a:spcBef>
                <a:spcPct val="20000"/>
              </a:spcBef>
              <a:buFont typeface="Wingdings" pitchFamily="2" charset="2"/>
              <a:buChar char="ü"/>
            </a:pPr>
            <a:r>
              <a:rPr lang="pt-BR" sz="2800" dirty="0">
                <a:solidFill>
                  <a:prstClr val="black"/>
                </a:solidFill>
              </a:rPr>
              <a:t>O </a:t>
            </a:r>
            <a:r>
              <a:rPr lang="pt-BR" sz="2800" b="1" i="1" u="sng" dirty="0">
                <a:solidFill>
                  <a:prstClr val="black"/>
                </a:solidFill>
              </a:rPr>
              <a:t>Estudo do Plano</a:t>
            </a:r>
            <a:r>
              <a:rPr lang="pt-BR" sz="2800" dirty="0">
                <a:solidFill>
                  <a:prstClr val="black"/>
                </a:solidFill>
              </a:rPr>
              <a:t> das metas e estratégias, a elaboração de notas técnicas para mudanças </a:t>
            </a:r>
            <a:r>
              <a:rPr lang="pt-BR" dirty="0" smtClean="0">
                <a:solidFill>
                  <a:prstClr val="black"/>
                </a:solidFill>
              </a:rPr>
              <a:t>se fizer necessário.</a:t>
            </a:r>
            <a:endParaRPr lang="pt-BR" sz="2800" dirty="0">
              <a:solidFill>
                <a:prstClr val="black"/>
              </a:solidFill>
            </a:endParaRPr>
          </a:p>
          <a:p>
            <a:pPr>
              <a:buNone/>
            </a:pPr>
            <a:endParaRPr lang="pt-BR" sz="2800" dirty="0"/>
          </a:p>
        </p:txBody>
      </p:sp>
    </p:spTree>
    <p:extLst>
      <p:ext uri="{BB962C8B-B14F-4D97-AF65-F5344CB8AC3E}">
        <p14:creationId xmlns:p14="http://schemas.microsoft.com/office/powerpoint/2010/main" xmlns="" val="1129659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1999" cy="1352282"/>
          </a:xfrm>
          <a:solidFill>
            <a:schemeClr val="accent2">
              <a:lumMod val="75000"/>
            </a:schemeClr>
          </a:solidFill>
        </p:spPr>
        <p:txBody>
          <a:bodyPr>
            <a:normAutofit fontScale="90000"/>
          </a:bodyPr>
          <a:lstStyle/>
          <a:p>
            <a:pPr algn="ctr"/>
            <a:r>
              <a:rPr lang="pt-BR" dirty="0" smtClean="0">
                <a:latin typeface="Arial" pitchFamily="34" charset="0"/>
                <a:cs typeface="Arial" pitchFamily="34" charset="0"/>
              </a:rPr>
              <a:t/>
            </a:r>
            <a:br>
              <a:rPr lang="pt-BR" dirty="0" smtClean="0">
                <a:latin typeface="Arial" pitchFamily="34" charset="0"/>
                <a:cs typeface="Arial" pitchFamily="34" charset="0"/>
              </a:rPr>
            </a:br>
            <a:r>
              <a:rPr lang="pt-BR" dirty="0">
                <a:latin typeface="Arial" pitchFamily="34" charset="0"/>
                <a:cs typeface="Arial" pitchFamily="34" charset="0"/>
              </a:rPr>
              <a:t/>
            </a:r>
            <a:br>
              <a:rPr lang="pt-BR" dirty="0">
                <a:latin typeface="Arial" pitchFamily="34" charset="0"/>
                <a:cs typeface="Arial" pitchFamily="34" charset="0"/>
              </a:rPr>
            </a:br>
            <a:r>
              <a:rPr lang="pt-BR" b="1" dirty="0" smtClean="0"/>
              <a:t> Meta 1</a:t>
            </a:r>
            <a:r>
              <a:rPr lang="pt-BR" dirty="0">
                <a:latin typeface="Arial" pitchFamily="34" charset="0"/>
                <a:cs typeface="Arial" pitchFamily="34" charset="0"/>
              </a:rPr>
              <a:t/>
            </a:r>
            <a:br>
              <a:rPr lang="pt-BR" dirty="0">
                <a:latin typeface="Arial" pitchFamily="34" charset="0"/>
                <a:cs typeface="Arial" pitchFamily="34" charset="0"/>
              </a:rPr>
            </a:br>
            <a:endParaRPr lang="pt-BR" dirty="0">
              <a:latin typeface="Arial" pitchFamily="34" charset="0"/>
              <a:cs typeface="Arial" pitchFamily="34" charset="0"/>
            </a:endParaRPr>
          </a:p>
        </p:txBody>
      </p:sp>
      <p:sp>
        <p:nvSpPr>
          <p:cNvPr id="4" name="Espaço Reservado para Conteúdo 3"/>
          <p:cNvSpPr>
            <a:spLocks noGrp="1"/>
          </p:cNvSpPr>
          <p:nvPr>
            <p:ph idx="1"/>
          </p:nvPr>
        </p:nvSpPr>
        <p:spPr>
          <a:xfrm>
            <a:off x="0" y="1524000"/>
            <a:ext cx="12192000" cy="5334000"/>
          </a:xfrm>
        </p:spPr>
        <p:txBody>
          <a:bodyPr/>
          <a:lstStyle/>
          <a:p>
            <a:r>
              <a:rPr lang="pt-BR" b="1" i="1" dirty="0"/>
              <a:t>META 1</a:t>
            </a:r>
            <a:r>
              <a:rPr lang="pt-BR" i="1" dirty="0"/>
              <a:t> - </a:t>
            </a:r>
            <a:r>
              <a:rPr lang="pt-BR" i="1" dirty="0" smtClean="0"/>
              <a:t>Universalizar </a:t>
            </a:r>
            <a:r>
              <a:rPr lang="pt-BR" i="1" dirty="0"/>
              <a:t>o atendimento escolar da população de quatro e </a:t>
            </a:r>
            <a:r>
              <a:rPr lang="pt-BR" i="1" dirty="0" smtClean="0"/>
              <a:t>cinco anos até 2016,e ampliar, </a:t>
            </a:r>
            <a:r>
              <a:rPr lang="pt-BR" i="1" dirty="0"/>
              <a:t>a oferta da educação infantil </a:t>
            </a:r>
            <a:r>
              <a:rPr lang="pt-BR" i="1" dirty="0" smtClean="0"/>
              <a:t>de modo </a:t>
            </a:r>
            <a:r>
              <a:rPr lang="pt-BR" i="1" dirty="0"/>
              <a:t>a atender </a:t>
            </a:r>
            <a:r>
              <a:rPr lang="pt-BR" i="1" dirty="0" smtClean="0"/>
              <a:t>até 2025 até </a:t>
            </a:r>
            <a:r>
              <a:rPr lang="pt-BR" i="1" dirty="0"/>
              <a:t>cinquenta por cento da população de </a:t>
            </a:r>
            <a:r>
              <a:rPr lang="pt-BR" i="1" dirty="0" smtClean="0"/>
              <a:t>0 até 3 </a:t>
            </a:r>
            <a:r>
              <a:rPr lang="pt-BR" i="1" dirty="0"/>
              <a:t>anos.</a:t>
            </a:r>
            <a:endParaRPr lang="pt-BR" dirty="0"/>
          </a:p>
        </p:txBody>
      </p:sp>
      <p:graphicFrame>
        <p:nvGraphicFramePr>
          <p:cNvPr id="6" name="Tabela 5"/>
          <p:cNvGraphicFramePr>
            <a:graphicFrameLocks noGrp="1"/>
          </p:cNvGraphicFramePr>
          <p:nvPr>
            <p:extLst>
              <p:ext uri="{D42A27DB-BD31-4B8C-83A1-F6EECF244321}">
                <p14:modId xmlns:p14="http://schemas.microsoft.com/office/powerpoint/2010/main" xmlns="" val="3253283709"/>
              </p:ext>
            </p:extLst>
          </p:nvPr>
        </p:nvGraphicFramePr>
        <p:xfrm>
          <a:off x="384313" y="3299790"/>
          <a:ext cx="9819862" cy="2557670"/>
        </p:xfrm>
        <a:graphic>
          <a:graphicData uri="http://schemas.openxmlformats.org/drawingml/2006/table">
            <a:tbl>
              <a:tblPr firstRow="1" bandRow="1">
                <a:tableStyleId>{5C22544A-7EE6-4342-B048-85BDC9FD1C3A}</a:tableStyleId>
              </a:tblPr>
              <a:tblGrid>
                <a:gridCol w="6455515"/>
                <a:gridCol w="1466510"/>
                <a:gridCol w="1897837"/>
              </a:tblGrid>
              <a:tr h="821635">
                <a:tc>
                  <a:txBody>
                    <a:bodyPr/>
                    <a:lstStyle/>
                    <a:p>
                      <a:r>
                        <a:rPr lang="pt-BR" sz="1800" b="0" dirty="0" smtClean="0">
                          <a:solidFill>
                            <a:schemeClr val="tx1"/>
                          </a:solidFill>
                          <a:effectLst/>
                          <a:latin typeface="Arial" panose="020B0604020202020204" pitchFamily="34" charset="0"/>
                          <a:ea typeface="Times New Roman" panose="02020603050405020304" pitchFamily="18" charset="0"/>
                        </a:rPr>
                        <a:t>Percentual da população de 4 a 5 anos que frequenta a escola.</a:t>
                      </a:r>
                      <a:endParaRPr lang="pt-BR" b="0" dirty="0">
                        <a:solidFill>
                          <a:schemeClr val="tx1"/>
                        </a:solidFill>
                      </a:endParaRPr>
                    </a:p>
                  </a:txBody>
                  <a:tcPr>
                    <a:solidFill>
                      <a:schemeClr val="accent2">
                        <a:lumMod val="60000"/>
                        <a:lumOff val="40000"/>
                      </a:schemeClr>
                    </a:solidFill>
                  </a:tcPr>
                </a:tc>
                <a:tc>
                  <a:txBody>
                    <a:bodyPr/>
                    <a:lstStyle/>
                    <a:p>
                      <a:r>
                        <a:rPr lang="pt-BR" b="0" dirty="0" smtClean="0">
                          <a:solidFill>
                            <a:schemeClr val="tx1"/>
                          </a:solidFill>
                        </a:rPr>
                        <a:t>PREVISTA </a:t>
                      </a:r>
                    </a:p>
                    <a:p>
                      <a:r>
                        <a:rPr lang="pt-BR" b="0" dirty="0" smtClean="0">
                          <a:solidFill>
                            <a:schemeClr val="tx1"/>
                          </a:solidFill>
                        </a:rPr>
                        <a:t>100%</a:t>
                      </a:r>
                      <a:endParaRPr lang="pt-BR" b="0" dirty="0">
                        <a:solidFill>
                          <a:schemeClr val="tx1"/>
                        </a:solidFill>
                      </a:endParaRPr>
                    </a:p>
                  </a:txBody>
                  <a:tcPr>
                    <a:solidFill>
                      <a:schemeClr val="accent2">
                        <a:lumMod val="60000"/>
                        <a:lumOff val="40000"/>
                      </a:schemeClr>
                    </a:solidFill>
                  </a:tcPr>
                </a:tc>
                <a:tc>
                  <a:txBody>
                    <a:bodyPr/>
                    <a:lstStyle/>
                    <a:p>
                      <a:r>
                        <a:rPr lang="pt-BR" b="0" dirty="0" smtClean="0">
                          <a:solidFill>
                            <a:schemeClr val="tx1"/>
                          </a:solidFill>
                        </a:rPr>
                        <a:t>Situação</a:t>
                      </a:r>
                      <a:r>
                        <a:rPr lang="pt-BR" b="0" baseline="0" dirty="0" smtClean="0">
                          <a:solidFill>
                            <a:schemeClr val="tx1"/>
                          </a:solidFill>
                        </a:rPr>
                        <a:t> atual </a:t>
                      </a:r>
                      <a:endParaRPr lang="pt-BR" b="0" dirty="0" smtClean="0">
                        <a:solidFill>
                          <a:schemeClr val="tx1"/>
                        </a:solidFill>
                      </a:endParaRPr>
                    </a:p>
                    <a:p>
                      <a:r>
                        <a:rPr lang="pt-BR" sz="1800" b="0" kern="1200" dirty="0" smtClean="0">
                          <a:solidFill>
                            <a:schemeClr val="tx1"/>
                          </a:solidFill>
                          <a:effectLst/>
                          <a:latin typeface="+mn-lt"/>
                          <a:ea typeface="+mn-ea"/>
                          <a:cs typeface="+mn-cs"/>
                        </a:rPr>
                        <a:t>71,6%</a:t>
                      </a:r>
                      <a:endParaRPr lang="pt-BR" b="0" dirty="0">
                        <a:solidFill>
                          <a:schemeClr val="tx1"/>
                        </a:solidFill>
                      </a:endParaRPr>
                    </a:p>
                  </a:txBody>
                  <a:tcPr>
                    <a:solidFill>
                      <a:schemeClr val="accent2">
                        <a:lumMod val="60000"/>
                        <a:lumOff val="40000"/>
                      </a:schemeClr>
                    </a:solidFill>
                  </a:tcPr>
                </a:tc>
              </a:tr>
              <a:tr h="821635">
                <a:tc>
                  <a:txBody>
                    <a:bodyPr/>
                    <a:lstStyle/>
                    <a:p>
                      <a:r>
                        <a:rPr lang="pt-BR" sz="1800" kern="1200" dirty="0" smtClean="0">
                          <a:solidFill>
                            <a:schemeClr val="dk1"/>
                          </a:solidFill>
                          <a:effectLst/>
                          <a:latin typeface="+mn-lt"/>
                          <a:ea typeface="+mn-ea"/>
                          <a:cs typeface="+mn-cs"/>
                        </a:rPr>
                        <a:t>Percentual da população de 0 a 3 anos que frequenta a creche </a:t>
                      </a:r>
                      <a:endParaRPr lang="pt-BR" b="0" dirty="0">
                        <a:solidFill>
                          <a:schemeClr val="tx1"/>
                        </a:solidFill>
                      </a:endParaRPr>
                    </a:p>
                  </a:txBody>
                  <a:tcPr/>
                </a:tc>
                <a:tc>
                  <a:txBody>
                    <a:bodyPr/>
                    <a:lstStyle/>
                    <a:p>
                      <a:r>
                        <a:rPr lang="pt-BR" b="0" dirty="0" smtClean="0">
                          <a:solidFill>
                            <a:schemeClr val="tx1"/>
                          </a:solidFill>
                        </a:rPr>
                        <a:t>50%</a:t>
                      </a:r>
                      <a:endParaRPr lang="pt-BR" b="0" dirty="0">
                        <a:solidFill>
                          <a:schemeClr val="tx1"/>
                        </a:solidFill>
                      </a:endParaRPr>
                    </a:p>
                  </a:txBody>
                  <a:tcPr/>
                </a:tc>
                <a:tc>
                  <a:txBody>
                    <a:bodyPr/>
                    <a:lstStyle/>
                    <a:p>
                      <a:r>
                        <a:rPr lang="pt-BR" b="0" dirty="0" smtClean="0">
                          <a:solidFill>
                            <a:schemeClr val="tx1"/>
                          </a:solidFill>
                        </a:rPr>
                        <a:t>17,8%</a:t>
                      </a:r>
                      <a:endParaRPr lang="pt-BR" b="0" dirty="0">
                        <a:solidFill>
                          <a:schemeClr val="tx1"/>
                        </a:solidFill>
                      </a:endParaRPr>
                    </a:p>
                  </a:txBody>
                  <a:tcPr/>
                </a:tc>
              </a:tr>
              <a:tr h="821635">
                <a:tc gridSpan="3">
                  <a:txBody>
                    <a:bodyPr/>
                    <a:lstStyle/>
                    <a:p>
                      <a:r>
                        <a:rPr kumimoji="0" lang="pt-BR" sz="1800" b="1" i="0" u="none" strike="noStrike" kern="1200" cap="none" spc="0" normalizeH="0" baseline="0" noProof="0" dirty="0" smtClean="0">
                          <a:ln>
                            <a:noFill/>
                          </a:ln>
                          <a:solidFill>
                            <a:prstClr val="black"/>
                          </a:solidFill>
                          <a:effectLst/>
                          <a:uLnTx/>
                          <a:uFillTx/>
                          <a:latin typeface="Arial" pitchFamily="34" charset="0"/>
                          <a:cs typeface="Arial" pitchFamily="34" charset="0"/>
                        </a:rPr>
                        <a:t>AÇÕES</a:t>
                      </a:r>
                      <a:r>
                        <a:rPr kumimoji="0" lang="pt-BR" sz="1800" b="0" i="0" u="none" strike="noStrike" kern="1200" cap="none" spc="0" normalizeH="0" baseline="0" noProof="0" dirty="0" smtClean="0">
                          <a:ln>
                            <a:noFill/>
                          </a:ln>
                          <a:solidFill>
                            <a:prstClr val="black"/>
                          </a:solidFill>
                          <a:effectLst/>
                          <a:uLnTx/>
                          <a:uFillTx/>
                          <a:latin typeface="Arial" pitchFamily="34" charset="0"/>
                          <a:cs typeface="Arial" pitchFamily="34" charset="0"/>
                        </a:rPr>
                        <a:t>: Ampliação do CMEI Nice Braga. ( em andamento) – Fonte IBGE 2010.</a:t>
                      </a:r>
                    </a:p>
                    <a:p>
                      <a:endParaRPr lang="pt-BR" b="0" baseline="0" dirty="0" smtClean="0">
                        <a:solidFill>
                          <a:schemeClr val="tx1"/>
                        </a:solidFill>
                      </a:endParaRPr>
                    </a:p>
                    <a:p>
                      <a:endParaRPr lang="pt-BR" b="0" dirty="0">
                        <a:solidFill>
                          <a:schemeClr val="tx1"/>
                        </a:solidFill>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1635838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27" y="0"/>
            <a:ext cx="12192000" cy="813683"/>
          </a:xfrm>
          <a:solidFill>
            <a:schemeClr val="accent2">
              <a:lumMod val="75000"/>
            </a:schemeClr>
          </a:solidFill>
        </p:spPr>
        <p:txBody>
          <a:bodyPr/>
          <a:lstStyle/>
          <a:p>
            <a:pPr lvl="1" algn="ctr" rtl="0">
              <a:lnSpc>
                <a:spcPct val="90000"/>
              </a:lnSpc>
              <a:spcBef>
                <a:spcPct val="0"/>
              </a:spcBef>
            </a:pPr>
            <a:r>
              <a:rPr lang="pt-BR" sz="2800" b="1" dirty="0" smtClean="0"/>
              <a:t>Meta 2</a:t>
            </a:r>
            <a:r>
              <a:rPr lang="pt-BR" sz="2800" dirty="0" smtClean="0">
                <a:latin typeface="Arial" pitchFamily="34" charset="0"/>
                <a:cs typeface="Arial" pitchFamily="34" charset="0"/>
              </a:rPr>
              <a:t/>
            </a:r>
            <a:br>
              <a:rPr lang="pt-BR" sz="2800" dirty="0" smtClean="0">
                <a:latin typeface="Arial" pitchFamily="34" charset="0"/>
                <a:cs typeface="Arial" pitchFamily="34" charset="0"/>
              </a:rPr>
            </a:br>
            <a:endParaRPr lang="pt-BR" dirty="0"/>
          </a:p>
        </p:txBody>
      </p:sp>
      <p:sp>
        <p:nvSpPr>
          <p:cNvPr id="3" name="Espaço Reservado para Conteúdo 2"/>
          <p:cNvSpPr>
            <a:spLocks noGrp="1"/>
          </p:cNvSpPr>
          <p:nvPr>
            <p:ph idx="1"/>
          </p:nvPr>
        </p:nvSpPr>
        <p:spPr>
          <a:xfrm>
            <a:off x="198783" y="914400"/>
            <a:ext cx="11161944" cy="5221357"/>
          </a:xfrm>
        </p:spPr>
        <p:txBody>
          <a:bodyPr/>
          <a:lstStyle/>
          <a:p>
            <a:pPr marL="0" indent="0">
              <a:buNone/>
            </a:pPr>
            <a:r>
              <a:rPr lang="pt-BR" b="1" i="1" dirty="0"/>
              <a:t>Meta 2:</a:t>
            </a:r>
            <a:r>
              <a:rPr lang="pt-BR" i="1" dirty="0"/>
              <a:t> </a:t>
            </a:r>
            <a:r>
              <a:rPr lang="pt-BR" dirty="0" smtClean="0"/>
              <a:t>Universalizar o ensino fundamental de nove anos para toda população de 6 a 14 anos.</a:t>
            </a:r>
          </a:p>
          <a:p>
            <a:pPr marL="0" indent="0">
              <a:buNone/>
            </a:pPr>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1294326640"/>
              </p:ext>
            </p:extLst>
          </p:nvPr>
        </p:nvGraphicFramePr>
        <p:xfrm>
          <a:off x="304802" y="2606554"/>
          <a:ext cx="11489634" cy="3252489"/>
        </p:xfrm>
        <a:graphic>
          <a:graphicData uri="http://schemas.openxmlformats.org/drawingml/2006/table">
            <a:tbl>
              <a:tblPr firstRow="1" bandRow="1">
                <a:tableStyleId>{5C22544A-7EE6-4342-B048-85BDC9FD1C3A}</a:tableStyleId>
              </a:tblPr>
              <a:tblGrid>
                <a:gridCol w="7712400"/>
                <a:gridCol w="2024856"/>
                <a:gridCol w="1752378"/>
              </a:tblGrid>
              <a:tr h="752466">
                <a:tc>
                  <a:txBody>
                    <a:bodyPr/>
                    <a:lstStyle/>
                    <a:p>
                      <a:r>
                        <a:rPr lang="pt-BR" sz="2000" b="0" kern="1200" dirty="0" smtClean="0">
                          <a:solidFill>
                            <a:schemeClr val="tx1"/>
                          </a:solidFill>
                          <a:effectLst/>
                          <a:latin typeface="Arial" panose="020B0604020202020204" pitchFamily="34" charset="0"/>
                          <a:ea typeface="+mn-ea"/>
                          <a:cs typeface="Arial" panose="020B0604020202020204" pitchFamily="34" charset="0"/>
                        </a:rPr>
                        <a:t>Percentual de pessoas de 6 a 14 anos que frequentam ou que já concluíram o ensino fundamental .</a:t>
                      </a:r>
                      <a:endParaRPr lang="pt-BR" sz="20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2000" b="0" dirty="0" smtClean="0">
                          <a:solidFill>
                            <a:schemeClr val="tx1"/>
                          </a:solidFill>
                          <a:latin typeface="Arial" panose="020B0604020202020204" pitchFamily="34" charset="0"/>
                          <a:cs typeface="Arial" panose="020B0604020202020204" pitchFamily="34" charset="0"/>
                        </a:rPr>
                        <a:t>PREVISTA </a:t>
                      </a:r>
                    </a:p>
                    <a:p>
                      <a:r>
                        <a:rPr lang="pt-BR" sz="2000" b="0" dirty="0" smtClean="0">
                          <a:solidFill>
                            <a:schemeClr val="tx1"/>
                          </a:solidFill>
                          <a:latin typeface="Arial" panose="020B0604020202020204" pitchFamily="34" charset="0"/>
                          <a:cs typeface="Arial" panose="020B0604020202020204" pitchFamily="34" charset="0"/>
                        </a:rPr>
                        <a:t>100%</a:t>
                      </a:r>
                      <a:endParaRPr lang="pt-BR" sz="20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a:txBody>
                    <a:bodyPr/>
                    <a:lstStyle/>
                    <a:p>
                      <a:r>
                        <a:rPr lang="pt-BR" sz="2000" b="0" dirty="0" smtClean="0">
                          <a:solidFill>
                            <a:schemeClr val="tx1"/>
                          </a:solidFill>
                          <a:latin typeface="Arial" panose="020B0604020202020204" pitchFamily="34" charset="0"/>
                          <a:cs typeface="Arial" panose="020B0604020202020204" pitchFamily="34" charset="0"/>
                        </a:rPr>
                        <a:t>Situação atual</a:t>
                      </a:r>
                    </a:p>
                    <a:p>
                      <a:r>
                        <a:rPr lang="pt-BR" sz="2000" b="0" dirty="0" smtClean="0">
                          <a:solidFill>
                            <a:schemeClr val="tx1"/>
                          </a:solidFill>
                          <a:latin typeface="Arial" panose="020B0604020202020204" pitchFamily="34" charset="0"/>
                          <a:cs typeface="Arial" panose="020B0604020202020204" pitchFamily="34" charset="0"/>
                        </a:rPr>
                        <a:t>99,00%</a:t>
                      </a:r>
                      <a:endParaRPr lang="pt-BR" sz="20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r>
              <a:tr h="752466">
                <a:tc>
                  <a:txBody>
                    <a:bodyPr/>
                    <a:lstStyle/>
                    <a:p>
                      <a:r>
                        <a:rPr lang="pt-BR" sz="2000" kern="1200" dirty="0" smtClean="0">
                          <a:solidFill>
                            <a:schemeClr val="dk1"/>
                          </a:solidFill>
                          <a:effectLst/>
                          <a:latin typeface="Arial" panose="020B0604020202020204" pitchFamily="34" charset="0"/>
                          <a:ea typeface="+mn-ea"/>
                          <a:cs typeface="Arial" panose="020B0604020202020204" pitchFamily="34" charset="0"/>
                        </a:rPr>
                        <a:t>Percentual de pessoas de 16 anos com pelo menos o Ensino Fundamental concluído.</a:t>
                      </a:r>
                      <a:endParaRPr lang="pt-BR" sz="2000" b="0" dirty="0">
                        <a:solidFill>
                          <a:schemeClr val="tx1"/>
                        </a:solidFill>
                        <a:latin typeface="Arial" panose="020B0604020202020204" pitchFamily="34" charset="0"/>
                        <a:cs typeface="Arial" panose="020B0604020202020204" pitchFamily="34" charset="0"/>
                      </a:endParaRPr>
                    </a:p>
                  </a:txBody>
                  <a:tcPr/>
                </a:tc>
                <a:tc>
                  <a:txBody>
                    <a:bodyPr/>
                    <a:lstStyle/>
                    <a:p>
                      <a:r>
                        <a:rPr lang="pt-BR" sz="2000" b="0" dirty="0" smtClean="0">
                          <a:solidFill>
                            <a:schemeClr val="tx1"/>
                          </a:solidFill>
                          <a:latin typeface="Arial" panose="020B0604020202020204" pitchFamily="34" charset="0"/>
                          <a:cs typeface="Arial" panose="020B0604020202020204" pitchFamily="34" charset="0"/>
                        </a:rPr>
                        <a:t>95%</a:t>
                      </a:r>
                      <a:endParaRPr lang="pt-BR" sz="2000" b="0" dirty="0">
                        <a:solidFill>
                          <a:schemeClr val="tx1"/>
                        </a:solidFill>
                        <a:latin typeface="Arial" panose="020B0604020202020204" pitchFamily="34" charset="0"/>
                        <a:cs typeface="Arial" panose="020B0604020202020204" pitchFamily="34" charset="0"/>
                      </a:endParaRPr>
                    </a:p>
                  </a:txBody>
                  <a:tcPr/>
                </a:tc>
                <a:tc>
                  <a:txBody>
                    <a:bodyPr/>
                    <a:lstStyle/>
                    <a:p>
                      <a:r>
                        <a:rPr lang="pt-BR" sz="2000" b="0" dirty="0" smtClean="0">
                          <a:solidFill>
                            <a:schemeClr val="tx1"/>
                          </a:solidFill>
                          <a:latin typeface="Arial" panose="020B0604020202020204" pitchFamily="34" charset="0"/>
                          <a:cs typeface="Arial" panose="020B0604020202020204" pitchFamily="34" charset="0"/>
                        </a:rPr>
                        <a:t>84,7%</a:t>
                      </a:r>
                      <a:endParaRPr lang="pt-BR" sz="2000" b="0" dirty="0">
                        <a:solidFill>
                          <a:schemeClr val="tx1"/>
                        </a:solidFill>
                        <a:latin typeface="Arial" panose="020B0604020202020204" pitchFamily="34" charset="0"/>
                        <a:cs typeface="Arial" panose="020B0604020202020204" pitchFamily="34" charset="0"/>
                      </a:endParaRPr>
                    </a:p>
                  </a:txBody>
                  <a:tcPr/>
                </a:tc>
              </a:tr>
              <a:tr h="1494183">
                <a:tc gridSpan="3">
                  <a:txBody>
                    <a:bodyPr/>
                    <a:lstStyle/>
                    <a:p>
                      <a:endParaRPr lang="pt-BR" sz="2000"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pt-BR" b="0" dirty="0">
                        <a:solidFill>
                          <a:schemeClr val="tx1"/>
                        </a:solidFill>
                      </a:endParaRPr>
                    </a:p>
                  </a:txBody>
                  <a:tcPr/>
                </a:tc>
                <a:tc hMerge="1">
                  <a:txBody>
                    <a:bodyPr/>
                    <a:lstStyle/>
                    <a:p>
                      <a:endParaRPr lang="pt-BR" b="0" dirty="0">
                        <a:solidFill>
                          <a:schemeClr val="tx1"/>
                        </a:solidFill>
                      </a:endParaRPr>
                    </a:p>
                  </a:txBody>
                  <a:tcPr/>
                </a:tc>
              </a:tr>
            </a:tbl>
          </a:graphicData>
        </a:graphic>
      </p:graphicFrame>
    </p:spTree>
    <p:extLst>
      <p:ext uri="{BB962C8B-B14F-4D97-AF65-F5344CB8AC3E}">
        <p14:creationId xmlns:p14="http://schemas.microsoft.com/office/powerpoint/2010/main" xmlns="" val="3129260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133341"/>
          </a:xfrm>
          <a:solidFill>
            <a:schemeClr val="accent2">
              <a:lumMod val="75000"/>
            </a:schemeClr>
          </a:solidFill>
        </p:spPr>
        <p:txBody>
          <a:bodyPr>
            <a:normAutofit fontScale="90000"/>
          </a:bodyPr>
          <a:lstStyle/>
          <a:p>
            <a:pPr lvl="0" algn="ctr">
              <a:lnSpc>
                <a:spcPct val="100000"/>
              </a:lnSpc>
              <a:spcBef>
                <a:spcPts val="0"/>
              </a:spcBef>
            </a:pPr>
            <a:r>
              <a:rPr lang="pt-BR" sz="3200" b="1" dirty="0" smtClean="0">
                <a:solidFill>
                  <a:prstClr val="black"/>
                </a:solidFill>
                <a:latin typeface="Calibri"/>
              </a:rPr>
              <a:t/>
            </a:r>
            <a:br>
              <a:rPr lang="pt-BR" sz="3200" b="1" dirty="0" smtClean="0">
                <a:solidFill>
                  <a:prstClr val="black"/>
                </a:solidFill>
                <a:latin typeface="Calibri"/>
              </a:rPr>
            </a:br>
            <a:r>
              <a:rPr lang="pt-BR" b="1" dirty="0" smtClean="0"/>
              <a:t> Meta 3</a:t>
            </a:r>
            <a:r>
              <a:rPr lang="pt-BR" sz="3200" dirty="0">
                <a:solidFill>
                  <a:prstClr val="black"/>
                </a:solidFill>
                <a:latin typeface="Calibri"/>
              </a:rPr>
              <a:t/>
            </a:r>
            <a:br>
              <a:rPr lang="pt-BR" sz="3200" dirty="0">
                <a:solidFill>
                  <a:prstClr val="black"/>
                </a:solidFill>
                <a:latin typeface="Calibri"/>
              </a:rPr>
            </a:br>
            <a:endParaRPr lang="pt-BR" dirty="0"/>
          </a:p>
        </p:txBody>
      </p:sp>
      <p:sp>
        <p:nvSpPr>
          <p:cNvPr id="3" name="Espaço Reservado para Conteúdo 2"/>
          <p:cNvSpPr>
            <a:spLocks noGrp="1"/>
          </p:cNvSpPr>
          <p:nvPr>
            <p:ph idx="1"/>
          </p:nvPr>
        </p:nvSpPr>
        <p:spPr>
          <a:xfrm>
            <a:off x="553792" y="1236371"/>
            <a:ext cx="11230377" cy="4816699"/>
          </a:xfrm>
        </p:spPr>
        <p:txBody>
          <a:bodyPr/>
          <a:lstStyle/>
          <a:p>
            <a:r>
              <a:rPr lang="pt-BR" b="1" dirty="0"/>
              <a:t>Meta </a:t>
            </a:r>
            <a:r>
              <a:rPr lang="pt-BR" b="1" dirty="0" smtClean="0"/>
              <a:t>3 ( META 5 DO PNE) </a:t>
            </a:r>
            <a:r>
              <a:rPr lang="pt-BR" dirty="0"/>
              <a:t>– Alfabetizar todas as crianças até, no máximo, os oito anos de </a:t>
            </a:r>
            <a:r>
              <a:rPr lang="pt-BR" dirty="0" smtClean="0"/>
              <a:t>idade.</a:t>
            </a:r>
          </a:p>
          <a:p>
            <a:pPr marL="0" indent="0">
              <a:buNone/>
            </a:pPr>
            <a:endParaRPr lang="pt-BR" sz="1200" dirty="0" smtClean="0">
              <a:latin typeface="Arial" panose="020B0604020202020204" pitchFamily="34" charset="0"/>
              <a:cs typeface="Arial" panose="020B0604020202020204" pitchFamily="34" charset="0"/>
            </a:endParaRPr>
          </a:p>
          <a:p>
            <a:endParaRPr lang="pt-BR" dirty="0" smtClean="0"/>
          </a:p>
          <a:p>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xmlns="" val="2003322182"/>
              </p:ext>
            </p:extLst>
          </p:nvPr>
        </p:nvGraphicFramePr>
        <p:xfrm>
          <a:off x="875762" y="2331076"/>
          <a:ext cx="10612192" cy="3451539"/>
        </p:xfrm>
        <a:graphic>
          <a:graphicData uri="http://schemas.openxmlformats.org/drawingml/2006/table">
            <a:tbl>
              <a:tblPr firstRow="1" bandRow="1">
                <a:tableStyleId>{5C22544A-7EE6-4342-B048-85BDC9FD1C3A}</a:tableStyleId>
              </a:tblPr>
              <a:tblGrid>
                <a:gridCol w="5306096"/>
                <a:gridCol w="5306096"/>
              </a:tblGrid>
              <a:tr h="560560">
                <a:tc gridSpan="2">
                  <a:txBody>
                    <a:bodyPr/>
                    <a:lstStyle/>
                    <a:p>
                      <a:r>
                        <a:rPr lang="pt-BR" sz="2400" b="0" dirty="0" smtClean="0">
                          <a:solidFill>
                            <a:schemeClr val="tx1"/>
                          </a:solidFill>
                          <a:latin typeface="Arial" panose="020B0604020202020204" pitchFamily="34" charset="0"/>
                          <a:cs typeface="Arial" panose="020B0604020202020204" pitchFamily="34" charset="0"/>
                        </a:rPr>
                        <a:t>Estudantes com proficiência insuficiente em: Leitura ,Escrita</a:t>
                      </a:r>
                      <a:r>
                        <a:rPr lang="pt-BR" sz="2400" b="0" baseline="0" dirty="0" smtClean="0">
                          <a:solidFill>
                            <a:schemeClr val="tx1"/>
                          </a:solidFill>
                          <a:latin typeface="Arial" panose="020B0604020202020204" pitchFamily="34" charset="0"/>
                          <a:cs typeface="Arial" panose="020B0604020202020204" pitchFamily="34" charset="0"/>
                        </a:rPr>
                        <a:t> e Matemática </a:t>
                      </a:r>
                      <a:endParaRPr lang="pt-BR" sz="2400" b="0" dirty="0">
                        <a:solidFill>
                          <a:schemeClr val="tx1"/>
                        </a:solidFill>
                        <a:latin typeface="Arial" panose="020B0604020202020204" pitchFamily="34" charset="0"/>
                        <a:cs typeface="Arial" panose="020B0604020202020204" pitchFamily="34" charset="0"/>
                      </a:endParaRPr>
                    </a:p>
                  </a:txBody>
                  <a:tcPr>
                    <a:solidFill>
                      <a:schemeClr val="accent2">
                        <a:lumMod val="60000"/>
                        <a:lumOff val="40000"/>
                      </a:schemeClr>
                    </a:solidFill>
                  </a:tcPr>
                </a:tc>
                <a:tc hMerge="1">
                  <a:txBody>
                    <a:bodyPr/>
                    <a:lstStyle/>
                    <a:p>
                      <a:endParaRPr lang="pt-BR"/>
                    </a:p>
                  </a:txBody>
                  <a:tcPr/>
                </a:tc>
              </a:tr>
              <a:tr h="560560">
                <a:tc>
                  <a:txBody>
                    <a:bodyPr/>
                    <a:lstStyle/>
                    <a:p>
                      <a:r>
                        <a:rPr lang="pt-BR" sz="2400" b="0" dirty="0" smtClean="0">
                          <a:solidFill>
                            <a:schemeClr val="tx1"/>
                          </a:solidFill>
                          <a:latin typeface="Arial" panose="020B0604020202020204" pitchFamily="34" charset="0"/>
                          <a:cs typeface="Arial" panose="020B0604020202020204" pitchFamily="34" charset="0"/>
                        </a:rPr>
                        <a:t>Leitura: 6,5 %</a:t>
                      </a:r>
                      <a:endParaRPr lang="pt-BR" sz="2400" b="0" dirty="0">
                        <a:solidFill>
                          <a:schemeClr val="tx1"/>
                        </a:solidFill>
                        <a:latin typeface="Arial" panose="020B0604020202020204" pitchFamily="34" charset="0"/>
                        <a:cs typeface="Arial" panose="020B0604020202020204" pitchFamily="34" charset="0"/>
                      </a:endParaRPr>
                    </a:p>
                  </a:txBody>
                  <a:tcPr/>
                </a:tc>
                <a:tc>
                  <a:txBody>
                    <a:bodyPr/>
                    <a:lstStyle/>
                    <a:p>
                      <a:endParaRPr lang="pt-BR" sz="2400" b="0" dirty="0">
                        <a:solidFill>
                          <a:schemeClr val="tx1"/>
                        </a:solidFill>
                        <a:latin typeface="Arial" panose="020B0604020202020204" pitchFamily="34" charset="0"/>
                        <a:cs typeface="Arial" panose="020B0604020202020204" pitchFamily="34" charset="0"/>
                      </a:endParaRPr>
                    </a:p>
                  </a:txBody>
                  <a:tcPr/>
                </a:tc>
              </a:tr>
              <a:tr h="560560">
                <a:tc>
                  <a:txBody>
                    <a:bodyPr/>
                    <a:lstStyle/>
                    <a:p>
                      <a:r>
                        <a:rPr lang="pt-BR" sz="2400" b="0" dirty="0" smtClean="0">
                          <a:solidFill>
                            <a:schemeClr val="tx1"/>
                          </a:solidFill>
                          <a:latin typeface="Arial" panose="020B0604020202020204" pitchFamily="34" charset="0"/>
                          <a:cs typeface="Arial" panose="020B0604020202020204" pitchFamily="34" charset="0"/>
                        </a:rPr>
                        <a:t>Escrita : 6,5 %</a:t>
                      </a:r>
                      <a:endParaRPr lang="pt-BR" sz="2400" b="0" dirty="0">
                        <a:solidFill>
                          <a:schemeClr val="tx1"/>
                        </a:solidFill>
                        <a:latin typeface="Arial" panose="020B0604020202020204" pitchFamily="34" charset="0"/>
                        <a:cs typeface="Arial" panose="020B0604020202020204" pitchFamily="34" charset="0"/>
                      </a:endParaRPr>
                    </a:p>
                  </a:txBody>
                  <a:tcPr/>
                </a:tc>
                <a:tc>
                  <a:txBody>
                    <a:bodyPr/>
                    <a:lstStyle/>
                    <a:p>
                      <a:endParaRPr lang="pt-BR" sz="2400" b="0" dirty="0">
                        <a:solidFill>
                          <a:schemeClr val="tx1"/>
                        </a:solidFill>
                        <a:latin typeface="Arial" panose="020B0604020202020204" pitchFamily="34" charset="0"/>
                        <a:cs typeface="Arial" panose="020B0604020202020204" pitchFamily="34" charset="0"/>
                      </a:endParaRPr>
                    </a:p>
                  </a:txBody>
                  <a:tcPr/>
                </a:tc>
              </a:tr>
              <a:tr h="560560">
                <a:tc>
                  <a:txBody>
                    <a:bodyPr/>
                    <a:lstStyle/>
                    <a:p>
                      <a:r>
                        <a:rPr lang="pt-BR" sz="2400" b="0" dirty="0" smtClean="0">
                          <a:solidFill>
                            <a:schemeClr val="tx1"/>
                          </a:solidFill>
                          <a:latin typeface="Arial" panose="020B0604020202020204" pitchFamily="34" charset="0"/>
                          <a:cs typeface="Arial" panose="020B0604020202020204" pitchFamily="34" charset="0"/>
                        </a:rPr>
                        <a:t>Matemática : 43,8%</a:t>
                      </a:r>
                      <a:endParaRPr lang="pt-BR" sz="2400" b="0" dirty="0">
                        <a:solidFill>
                          <a:schemeClr val="tx1"/>
                        </a:solidFill>
                        <a:latin typeface="Arial" panose="020B0604020202020204" pitchFamily="34" charset="0"/>
                        <a:cs typeface="Arial" panose="020B0604020202020204" pitchFamily="34" charset="0"/>
                      </a:endParaRPr>
                    </a:p>
                  </a:txBody>
                  <a:tcPr/>
                </a:tc>
                <a:tc>
                  <a:txBody>
                    <a:bodyPr/>
                    <a:lstStyle/>
                    <a:p>
                      <a:endParaRPr lang="pt-BR" sz="2400" b="0" dirty="0">
                        <a:solidFill>
                          <a:schemeClr val="tx1"/>
                        </a:solidFill>
                        <a:latin typeface="Arial" panose="020B0604020202020204" pitchFamily="34" charset="0"/>
                        <a:cs typeface="Arial" panose="020B0604020202020204" pitchFamily="34" charset="0"/>
                      </a:endParaRPr>
                    </a:p>
                  </a:txBody>
                  <a:tcPr/>
                </a:tc>
              </a:tr>
              <a:tr h="1209299">
                <a:tc gridSpan="2">
                  <a:txBody>
                    <a:bodyPr/>
                    <a:lstStyle/>
                    <a:p>
                      <a:r>
                        <a:rPr lang="pt-BR" sz="2400" b="1" dirty="0" smtClean="0">
                          <a:solidFill>
                            <a:schemeClr val="tx1"/>
                          </a:solidFill>
                          <a:latin typeface="Arial" panose="020B0604020202020204" pitchFamily="34" charset="0"/>
                          <a:cs typeface="Arial" panose="020B0604020202020204" pitchFamily="34" charset="0"/>
                        </a:rPr>
                        <a:t>Ações</a:t>
                      </a:r>
                      <a:r>
                        <a:rPr lang="pt-BR" sz="2400" b="0" dirty="0" smtClean="0">
                          <a:solidFill>
                            <a:schemeClr val="tx1"/>
                          </a:solidFill>
                          <a:latin typeface="Arial" panose="020B0604020202020204" pitchFamily="34" charset="0"/>
                          <a:cs typeface="Arial" panose="020B0604020202020204" pitchFamily="34" charset="0"/>
                        </a:rPr>
                        <a:t>: Adesão ao PNAIC</a:t>
                      </a:r>
                      <a:r>
                        <a:rPr lang="pt-BR" sz="2400" b="0" baseline="0" dirty="0" smtClean="0">
                          <a:solidFill>
                            <a:schemeClr val="tx1"/>
                          </a:solidFill>
                          <a:latin typeface="Arial" panose="020B0604020202020204" pitchFamily="34" charset="0"/>
                          <a:cs typeface="Arial" panose="020B0604020202020204" pitchFamily="34" charset="0"/>
                        </a:rPr>
                        <a:t> –Pacto Nacional de alfabetização na Idade Certa.</a:t>
                      </a:r>
                    </a:p>
                    <a:p>
                      <a:r>
                        <a:rPr lang="pt-BR" sz="2400" b="0" baseline="0" dirty="0" smtClean="0">
                          <a:solidFill>
                            <a:schemeClr val="tx1"/>
                          </a:solidFill>
                          <a:latin typeface="Arial" panose="020B0604020202020204" pitchFamily="34" charset="0"/>
                          <a:cs typeface="Arial" panose="020B0604020202020204" pitchFamily="34" charset="0"/>
                        </a:rPr>
                        <a:t>Adesão ao Programa mais Alfabetização.</a:t>
                      </a:r>
                    </a:p>
                  </a:txBody>
                  <a:tcPr/>
                </a:tc>
                <a:tc hMerge="1">
                  <a:txBody>
                    <a:bodyPr/>
                    <a:lstStyle/>
                    <a:p>
                      <a:endParaRPr lang="pt-BR"/>
                    </a:p>
                  </a:txBody>
                  <a:tcPr/>
                </a:tc>
              </a:tr>
            </a:tbl>
          </a:graphicData>
        </a:graphic>
      </p:graphicFrame>
    </p:spTree>
    <p:extLst>
      <p:ext uri="{BB962C8B-B14F-4D97-AF65-F5344CB8AC3E}">
        <p14:creationId xmlns:p14="http://schemas.microsoft.com/office/powerpoint/2010/main" xmlns="" val="4221420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TM02900722[[fn=Íon - Sala da Diretoria]]</Template>
  <TotalTime>1908</TotalTime>
  <Words>1828</Words>
  <Application>Microsoft Office PowerPoint</Application>
  <PresentationFormat>Personalizar</PresentationFormat>
  <Paragraphs>217</Paragraphs>
  <Slides>28</Slides>
  <Notes>0</Notes>
  <HiddenSlides>0</HiddenSlides>
  <MMClips>0</MMClips>
  <ScaleCrop>false</ScaleCrop>
  <HeadingPairs>
    <vt:vector size="4" baseType="variant">
      <vt:variant>
        <vt:lpstr>Tema</vt:lpstr>
      </vt:variant>
      <vt:variant>
        <vt:i4>1</vt:i4>
      </vt:variant>
      <vt:variant>
        <vt:lpstr>Títulos de slides</vt:lpstr>
      </vt:variant>
      <vt:variant>
        <vt:i4>28</vt:i4>
      </vt:variant>
    </vt:vector>
  </HeadingPairs>
  <TitlesOfParts>
    <vt:vector size="29" baseType="lpstr">
      <vt:lpstr>HDOfficeLightV0</vt:lpstr>
      <vt:lpstr>AUDIÊNCIA PÚBLICA</vt:lpstr>
      <vt:lpstr>Relatório de monitoramento e avaliação do Plano Municipal de Educação de Jundiaí do Sul – Paraná Lei - 474/2015 </vt:lpstr>
      <vt:lpstr>COMISSÃO COORDENADORA</vt:lpstr>
      <vt:lpstr> EQUIPE TÉCNICA DO PME  </vt:lpstr>
      <vt:lpstr>                OBJETIVO </vt:lpstr>
      <vt:lpstr>Organização do Trabalho</vt:lpstr>
      <vt:lpstr>   Meta 1 </vt:lpstr>
      <vt:lpstr>Meta 2 </vt:lpstr>
      <vt:lpstr>  Meta 3 </vt:lpstr>
      <vt:lpstr>Meta 4</vt:lpstr>
      <vt:lpstr>Meta 5</vt:lpstr>
      <vt:lpstr>   Meta 6</vt:lpstr>
      <vt:lpstr>  Meta 7  </vt:lpstr>
      <vt:lpstr>Meta 8</vt:lpstr>
      <vt:lpstr>Meta 9</vt:lpstr>
      <vt:lpstr>   Meta 10  </vt:lpstr>
      <vt:lpstr>  Meta 11 </vt:lpstr>
      <vt:lpstr>Meta 12</vt:lpstr>
      <vt:lpstr>  Meta 13 </vt:lpstr>
      <vt:lpstr>Meta 14</vt:lpstr>
      <vt:lpstr>  Meta 15</vt:lpstr>
      <vt:lpstr>Meta 16</vt:lpstr>
      <vt:lpstr>Meta 17 </vt:lpstr>
      <vt:lpstr>Meta 18 </vt:lpstr>
      <vt:lpstr>Meta 19</vt:lpstr>
      <vt:lpstr>Meta 20</vt:lpstr>
      <vt:lpstr>Slide 27</vt:lpstr>
      <vt:lpstr>Considerações finais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Relatório do Plano Municipal de Educação de abatiá – Paraná</dc:title>
  <dc:creator>silmara</dc:creator>
  <cp:lastModifiedBy>Jocimar</cp:lastModifiedBy>
  <cp:revision>167</cp:revision>
  <dcterms:created xsi:type="dcterms:W3CDTF">2018-04-16T16:27:47Z</dcterms:created>
  <dcterms:modified xsi:type="dcterms:W3CDTF">2018-07-30T16:25:16Z</dcterms:modified>
</cp:coreProperties>
</file>